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Now" panose="020B0604020202020204" charset="0"/>
      <p:regular r:id="rId36"/>
    </p:embeddedFont>
    <p:embeddedFont>
      <p:font typeface="Now Bold" panose="020B0604020202020204" charset="0"/>
      <p:regular r:id="rId37"/>
    </p:embeddedFont>
    <p:embeddedFont>
      <p:font typeface="Now Heavy" panose="020B0604020202020204" charset="0"/>
      <p:regular r:id="rId38"/>
    </p:embeddedFont>
    <p:embeddedFont>
      <p:font typeface="Open Sans Bold" panose="020B0604020202020204" charset="0"/>
      <p:regular r:id="rId39"/>
    </p:embeddedFont>
    <p:embeddedFont>
      <p:font typeface="Poppins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9" d="100"/>
          <a:sy n="99" d="100"/>
        </p:scale>
        <p:origin x="7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.svg"/><Relationship Id="rId5" Type="http://schemas.openxmlformats.org/officeDocument/2006/relationships/image" Target="../media/image29.svg"/><Relationship Id="rId15" Type="http://schemas.openxmlformats.org/officeDocument/2006/relationships/image" Target="../media/image37.svg"/><Relationship Id="rId10" Type="http://schemas.openxmlformats.org/officeDocument/2006/relationships/image" Target="../media/image1.png"/><Relationship Id="rId19" Type="http://schemas.openxmlformats.org/officeDocument/2006/relationships/image" Target="../media/image41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75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7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7.svg"/><Relationship Id="rId5" Type="http://schemas.openxmlformats.org/officeDocument/2006/relationships/image" Target="../media/image83.sv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290" y="0"/>
            <a:ext cx="3965171" cy="10287000"/>
          </a:xfrm>
          <a:custGeom>
            <a:avLst/>
            <a:gdLst/>
            <a:ahLst/>
            <a:cxnLst/>
            <a:rect l="l" t="t" r="r" b="b"/>
            <a:pathLst>
              <a:path w="3965171" h="10287000">
                <a:moveTo>
                  <a:pt x="0" y="0"/>
                </a:moveTo>
                <a:lnTo>
                  <a:pt x="3965171" y="0"/>
                </a:lnTo>
                <a:lnTo>
                  <a:pt x="39651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3926275" y="0"/>
            <a:ext cx="3965171" cy="10287000"/>
          </a:xfrm>
          <a:custGeom>
            <a:avLst/>
            <a:gdLst/>
            <a:ahLst/>
            <a:cxnLst/>
            <a:rect l="l" t="t" r="r" b="b"/>
            <a:pathLst>
              <a:path w="3965171" h="10287000">
                <a:moveTo>
                  <a:pt x="0" y="0"/>
                </a:moveTo>
                <a:lnTo>
                  <a:pt x="3965171" y="0"/>
                </a:lnTo>
                <a:lnTo>
                  <a:pt x="39651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8144892" y="7451025"/>
            <a:ext cx="1501915" cy="1501915"/>
          </a:xfrm>
          <a:custGeom>
            <a:avLst/>
            <a:gdLst/>
            <a:ahLst/>
            <a:cxnLst/>
            <a:rect l="l" t="t" r="r" b="b"/>
            <a:pathLst>
              <a:path w="1501915" h="1501915">
                <a:moveTo>
                  <a:pt x="0" y="0"/>
                </a:moveTo>
                <a:lnTo>
                  <a:pt x="1501914" y="0"/>
                </a:lnTo>
                <a:lnTo>
                  <a:pt x="1501914" y="1501914"/>
                </a:lnTo>
                <a:lnTo>
                  <a:pt x="0" y="150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4725811" y="2557311"/>
            <a:ext cx="8983689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0"/>
              </a:lnSpc>
            </a:pPr>
            <a:r>
              <a:rPr lang="en-US" sz="5000" spc="20">
                <a:solidFill>
                  <a:srgbClr val="F06543"/>
                </a:solidFill>
                <a:latin typeface="Poppins Bold Bold"/>
              </a:rPr>
              <a:t>EFFICIENZA DI DNABERT NELLA CLASSIFICAZIONE</a:t>
            </a:r>
          </a:p>
          <a:p>
            <a:pPr algn="ctr">
              <a:lnSpc>
                <a:spcPts val="4450"/>
              </a:lnSpc>
            </a:pPr>
            <a:r>
              <a:rPr lang="en-US" sz="5000" spc="20">
                <a:solidFill>
                  <a:srgbClr val="F06543"/>
                </a:solidFill>
                <a:latin typeface="Poppins Bold Bold"/>
              </a:rPr>
              <a:t> DI TRASPOSONI: </a:t>
            </a:r>
          </a:p>
          <a:p>
            <a:pPr algn="ctr">
              <a:lnSpc>
                <a:spcPts val="4450"/>
              </a:lnSpc>
            </a:pPr>
            <a:r>
              <a:rPr lang="en-US" sz="5000" spc="20">
                <a:solidFill>
                  <a:srgbClr val="F06543"/>
                </a:solidFill>
                <a:latin typeface="Poppins Bold Bold"/>
              </a:rPr>
              <a:t>ANALISI COMPARATIVA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03180" y="9296400"/>
            <a:ext cx="7281640" cy="35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82"/>
              </a:lnSpc>
              <a:spcBef>
                <a:spcPct val="0"/>
              </a:spcBef>
            </a:pPr>
            <a:r>
              <a:rPr lang="en-US" sz="2630" spc="10">
                <a:solidFill>
                  <a:srgbClr val="F9F7F5"/>
                </a:solidFill>
                <a:latin typeface="Now Heavy"/>
              </a:rPr>
              <a:t>UNIVERSITÀ DEGLI STUDI DI SALERNO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51294" y="5678973"/>
            <a:ext cx="6700902" cy="70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2"/>
              </a:lnSpc>
            </a:pPr>
            <a:r>
              <a:rPr lang="en-US" sz="2630" spc="10">
                <a:solidFill>
                  <a:srgbClr val="FFFFFF"/>
                </a:solidFill>
                <a:latin typeface="Now Heavy"/>
              </a:rPr>
              <a:t>STRUMENTI FORMALI DELLA BIOINFORMATICA</a:t>
            </a:r>
          </a:p>
        </p:txBody>
      </p:sp>
      <p:sp>
        <p:nvSpPr>
          <p:cNvPr id="8" name="TextBox 8"/>
          <p:cNvSpPr txBox="1"/>
          <p:nvPr/>
        </p:nvSpPr>
        <p:spPr>
          <a:xfrm rot="60000">
            <a:off x="5545066" y="6589225"/>
            <a:ext cx="6700902" cy="69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2"/>
              </a:lnSpc>
            </a:pPr>
            <a:r>
              <a:rPr lang="en-US" sz="2630" spc="10">
                <a:solidFill>
                  <a:srgbClr val="FFFFFF"/>
                </a:solidFill>
                <a:latin typeface="Now"/>
              </a:rPr>
              <a:t>A.A. 2023/2024</a:t>
            </a:r>
          </a:p>
          <a:p>
            <a:pPr algn="ctr">
              <a:lnSpc>
                <a:spcPts val="2682"/>
              </a:lnSpc>
            </a:pPr>
            <a:r>
              <a:rPr lang="en-US" sz="2630" spc="10">
                <a:solidFill>
                  <a:srgbClr val="FFFFFF"/>
                </a:solidFill>
                <a:latin typeface="Now"/>
              </a:rPr>
              <a:t>March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5760445" y="1072778"/>
            <a:ext cx="4440597" cy="4440597"/>
          </a:xfrm>
          <a:custGeom>
            <a:avLst/>
            <a:gdLst/>
            <a:ahLst/>
            <a:cxnLst/>
            <a:rect l="l" t="t" r="r" b="b"/>
            <a:pathLst>
              <a:path w="4440597" h="4440597">
                <a:moveTo>
                  <a:pt x="0" y="0"/>
                </a:moveTo>
                <a:lnTo>
                  <a:pt x="4440597" y="0"/>
                </a:lnTo>
                <a:lnTo>
                  <a:pt x="4440597" y="4440597"/>
                </a:lnTo>
                <a:lnTo>
                  <a:pt x="0" y="4440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2031664" y="2974188"/>
            <a:ext cx="2901123" cy="3458865"/>
          </a:xfrm>
          <a:custGeom>
            <a:avLst/>
            <a:gdLst/>
            <a:ahLst/>
            <a:cxnLst/>
            <a:rect l="l" t="t" r="r" b="b"/>
            <a:pathLst>
              <a:path w="2901123" h="3458865">
                <a:moveTo>
                  <a:pt x="0" y="0"/>
                </a:moveTo>
                <a:lnTo>
                  <a:pt x="2901123" y="0"/>
                </a:lnTo>
                <a:lnTo>
                  <a:pt x="2901123" y="3458865"/>
                </a:lnTo>
                <a:lnTo>
                  <a:pt x="0" y="345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28700" y="2523865"/>
            <a:ext cx="9146772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BERT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980548"/>
            <a:ext cx="13904087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BERT (Bidirectional Encoder Representations from Transformers) utilizza l'architettura dei Transformer come fondamento per l'analisi del testo in linguaggio naturale.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marL="0" lvl="0" indent="0"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5760445" y="1072778"/>
            <a:ext cx="4440597" cy="4440597"/>
          </a:xfrm>
          <a:custGeom>
            <a:avLst/>
            <a:gdLst/>
            <a:ahLst/>
            <a:cxnLst/>
            <a:rect l="l" t="t" r="r" b="b"/>
            <a:pathLst>
              <a:path w="4440597" h="4440597">
                <a:moveTo>
                  <a:pt x="0" y="0"/>
                </a:moveTo>
                <a:lnTo>
                  <a:pt x="4440597" y="0"/>
                </a:lnTo>
                <a:lnTo>
                  <a:pt x="4440597" y="4440597"/>
                </a:lnTo>
                <a:lnTo>
                  <a:pt x="0" y="4440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811994" y="3427736"/>
            <a:ext cx="5574236" cy="4114800"/>
          </a:xfrm>
          <a:custGeom>
            <a:avLst/>
            <a:gdLst/>
            <a:ahLst/>
            <a:cxnLst/>
            <a:rect l="l" t="t" r="r" b="b"/>
            <a:pathLst>
              <a:path w="5574236" h="4114800">
                <a:moveTo>
                  <a:pt x="0" y="0"/>
                </a:moveTo>
                <a:lnTo>
                  <a:pt x="5574236" y="0"/>
                </a:lnTo>
                <a:lnTo>
                  <a:pt x="5574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876862" y="1686788"/>
            <a:ext cx="9146772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DNABERT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029575"/>
            <a:ext cx="1390408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DNABERT è un modello adattato da BERT specificamente per analizzare sequenze di DNA.</a:t>
            </a:r>
          </a:p>
          <a:p>
            <a:pPr marL="0" lvl="0" indent="0"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6862" y="1686788"/>
            <a:ext cx="9146772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DNABERT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559425"/>
            <a:ext cx="13904087" cy="369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314" lvl="1" indent="-292657" algn="just">
              <a:lnSpc>
                <a:spcPts val="3253"/>
              </a:lnSpc>
              <a:buFont typeface="Arial"/>
              <a:buChar char="•"/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 Analisi di Sequenze di DNA;</a:t>
            </a:r>
          </a:p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 Bold"/>
              </a:rPr>
              <a:t>DNABERT 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è in grado di analizzare sequenze di DNA, riconoscendo pattern e caratteristiche specifiche grazie alla sua capacità di catturare contesti complessi e relazioni a lungo termine tra le basi nucleotidiche.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marL="585314" lvl="1" indent="-292657" algn="just">
              <a:lnSpc>
                <a:spcPts val="3253"/>
              </a:lnSpc>
              <a:buFont typeface="Arial"/>
              <a:buChar char="•"/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Classificazione Genetica;</a:t>
            </a:r>
          </a:p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Una delle funzioni principali di </a:t>
            </a:r>
            <a:r>
              <a:rPr lang="en-US" sz="2711" spc="10">
                <a:solidFill>
                  <a:srgbClr val="FFFFFF"/>
                </a:solidFill>
                <a:latin typeface="Now Bold"/>
              </a:rPr>
              <a:t>DNABERT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 è la classificazione delle sequenze di DNA, che può includere la distinzione tra diverse categorie di sequenze, come geni versus non-geni</a:t>
            </a:r>
          </a:p>
        </p:txBody>
      </p:sp>
      <p:sp>
        <p:nvSpPr>
          <p:cNvPr id="4" name="Freeform 4"/>
          <p:cNvSpPr/>
          <p:nvPr/>
        </p:nvSpPr>
        <p:spPr>
          <a:xfrm rot="-2700000">
            <a:off x="5760445" y="1072778"/>
            <a:ext cx="4440597" cy="4440597"/>
          </a:xfrm>
          <a:custGeom>
            <a:avLst/>
            <a:gdLst/>
            <a:ahLst/>
            <a:cxnLst/>
            <a:rect l="l" t="t" r="r" b="b"/>
            <a:pathLst>
              <a:path w="4440597" h="4440597">
                <a:moveTo>
                  <a:pt x="0" y="0"/>
                </a:moveTo>
                <a:lnTo>
                  <a:pt x="4440597" y="0"/>
                </a:lnTo>
                <a:lnTo>
                  <a:pt x="4440597" y="4440597"/>
                </a:lnTo>
                <a:lnTo>
                  <a:pt x="0" y="4440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1045371">
            <a:off x="11226065" y="1219945"/>
            <a:ext cx="4146264" cy="4146264"/>
          </a:xfrm>
          <a:custGeom>
            <a:avLst/>
            <a:gdLst/>
            <a:ahLst/>
            <a:cxnLst/>
            <a:rect l="l" t="t" r="r" b="b"/>
            <a:pathLst>
              <a:path w="4146264" h="4146264">
                <a:moveTo>
                  <a:pt x="0" y="0"/>
                </a:moveTo>
                <a:lnTo>
                  <a:pt x="4146265" y="0"/>
                </a:lnTo>
                <a:lnTo>
                  <a:pt x="4146265" y="4146264"/>
                </a:lnTo>
                <a:lnTo>
                  <a:pt x="0" y="4146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70362"/>
            <a:ext cx="2000870" cy="7287938"/>
          </a:xfrm>
          <a:custGeom>
            <a:avLst/>
            <a:gdLst/>
            <a:ahLst/>
            <a:cxnLst/>
            <a:rect l="l" t="t" r="r" b="b"/>
            <a:pathLst>
              <a:path w="2000870" h="7287938">
                <a:moveTo>
                  <a:pt x="0" y="0"/>
                </a:moveTo>
                <a:lnTo>
                  <a:pt x="2000870" y="0"/>
                </a:lnTo>
                <a:lnTo>
                  <a:pt x="2000870" y="7287938"/>
                </a:lnTo>
                <a:lnTo>
                  <a:pt x="0" y="728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3507147" y="1970362"/>
            <a:ext cx="2000870" cy="7287938"/>
          </a:xfrm>
          <a:custGeom>
            <a:avLst/>
            <a:gdLst/>
            <a:ahLst/>
            <a:cxnLst/>
            <a:rect l="l" t="t" r="r" b="b"/>
            <a:pathLst>
              <a:path w="2000870" h="7287938">
                <a:moveTo>
                  <a:pt x="0" y="0"/>
                </a:moveTo>
                <a:lnTo>
                  <a:pt x="2000870" y="0"/>
                </a:lnTo>
                <a:lnTo>
                  <a:pt x="2000870" y="7287938"/>
                </a:lnTo>
                <a:lnTo>
                  <a:pt x="0" y="7287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5970563" y="1970362"/>
            <a:ext cx="2000870" cy="7287938"/>
          </a:xfrm>
          <a:custGeom>
            <a:avLst/>
            <a:gdLst/>
            <a:ahLst/>
            <a:cxnLst/>
            <a:rect l="l" t="t" r="r" b="b"/>
            <a:pathLst>
              <a:path w="2000870" h="7287938">
                <a:moveTo>
                  <a:pt x="0" y="0"/>
                </a:moveTo>
                <a:lnTo>
                  <a:pt x="2000870" y="0"/>
                </a:lnTo>
                <a:lnTo>
                  <a:pt x="2000870" y="7287938"/>
                </a:lnTo>
                <a:lnTo>
                  <a:pt x="0" y="7287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8990402" y="1923185"/>
            <a:ext cx="8996160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OBIETTIVI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39602" y="5143500"/>
            <a:ext cx="9198597" cy="327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L’obiettivo principale è analizzare in dettaglio le prestazioni di </a:t>
            </a:r>
            <a:r>
              <a:rPr lang="en-US" sz="2711" spc="10">
                <a:solidFill>
                  <a:srgbClr val="FFFFFF"/>
                </a:solidFill>
                <a:latin typeface="Now Bold"/>
              </a:rPr>
              <a:t>DNABERT 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nella classificazione dei trasposoni.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marL="0" lvl="0" indent="0"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Parallelamente, intendiamo effettuare un confronto diretto tra </a:t>
            </a:r>
            <a:r>
              <a:rPr lang="en-US" sz="2711" spc="10">
                <a:solidFill>
                  <a:srgbClr val="FFFFFF"/>
                </a:solidFill>
                <a:latin typeface="Now Bold"/>
              </a:rPr>
              <a:t>DNABERT 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e </a:t>
            </a:r>
            <a:r>
              <a:rPr lang="en-US" sz="2711" spc="10">
                <a:solidFill>
                  <a:srgbClr val="FFFFFF"/>
                </a:solidFill>
                <a:latin typeface="Now Bold"/>
              </a:rPr>
              <a:t>GeneFusion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, uno strumento precedentemente sviluppato per l'identificazione di fusioni geniche.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69007">
            <a:off x="7627063" y="3731130"/>
            <a:ext cx="2343897" cy="2503495"/>
          </a:xfrm>
          <a:custGeom>
            <a:avLst/>
            <a:gdLst/>
            <a:ahLst/>
            <a:cxnLst/>
            <a:rect l="l" t="t" r="r" b="b"/>
            <a:pathLst>
              <a:path w="2343897" h="2503495">
                <a:moveTo>
                  <a:pt x="0" y="0"/>
                </a:moveTo>
                <a:lnTo>
                  <a:pt x="2343897" y="0"/>
                </a:lnTo>
                <a:lnTo>
                  <a:pt x="2343897" y="2503494"/>
                </a:lnTo>
                <a:lnTo>
                  <a:pt x="0" y="2503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953215" y="6339080"/>
            <a:ext cx="4381569" cy="2919220"/>
          </a:xfrm>
          <a:custGeom>
            <a:avLst/>
            <a:gdLst/>
            <a:ahLst/>
            <a:cxnLst/>
            <a:rect l="l" t="t" r="r" b="b"/>
            <a:pathLst>
              <a:path w="4381569" h="2919220">
                <a:moveTo>
                  <a:pt x="0" y="0"/>
                </a:moveTo>
                <a:lnTo>
                  <a:pt x="4381570" y="0"/>
                </a:lnTo>
                <a:lnTo>
                  <a:pt x="4381570" y="2919220"/>
                </a:lnTo>
                <a:lnTo>
                  <a:pt x="0" y="291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71032" y="1285875"/>
            <a:ext cx="16188268" cy="220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CLASSIFICAZIONE TRASPOSONI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0543" y="5048250"/>
            <a:ext cx="60878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6EBFF"/>
                </a:solidFill>
                <a:latin typeface="Open Sans Bold"/>
              </a:rPr>
              <a:t>DNA-TRASPOSONI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87075" y="5048250"/>
            <a:ext cx="6494595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E6EBFF"/>
                </a:solidFill>
                <a:latin typeface="Open Sans Bold"/>
              </a:rPr>
              <a:t>RETROTRASPOSONI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758723" y="2966276"/>
            <a:ext cx="19847779" cy="139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78"/>
              </a:lnSpc>
              <a:spcBef>
                <a:spcPct val="0"/>
              </a:spcBef>
            </a:pPr>
            <a:r>
              <a:rPr lang="en-US" sz="11436" spc="45">
                <a:solidFill>
                  <a:srgbClr val="E1F16B"/>
                </a:solidFill>
                <a:latin typeface="Poppins Bold Bold"/>
              </a:rPr>
              <a:t>CON DNABERT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549" y="5854302"/>
            <a:ext cx="3995097" cy="4114800"/>
          </a:xfrm>
          <a:custGeom>
            <a:avLst/>
            <a:gdLst/>
            <a:ahLst/>
            <a:cxnLst/>
            <a:rect l="l" t="t" r="r" b="b"/>
            <a:pathLst>
              <a:path w="3995097" h="4114800">
                <a:moveTo>
                  <a:pt x="0" y="0"/>
                </a:moveTo>
                <a:lnTo>
                  <a:pt x="3995097" y="0"/>
                </a:lnTo>
                <a:lnTo>
                  <a:pt x="3995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1027958">
            <a:off x="14753104" y="4225693"/>
            <a:ext cx="3509763" cy="4618109"/>
          </a:xfrm>
          <a:custGeom>
            <a:avLst/>
            <a:gdLst/>
            <a:ahLst/>
            <a:cxnLst/>
            <a:rect l="l" t="t" r="r" b="b"/>
            <a:pathLst>
              <a:path w="3509763" h="4618109">
                <a:moveTo>
                  <a:pt x="0" y="0"/>
                </a:moveTo>
                <a:lnTo>
                  <a:pt x="3509763" y="0"/>
                </a:lnTo>
                <a:lnTo>
                  <a:pt x="3509763" y="4618109"/>
                </a:lnTo>
                <a:lnTo>
                  <a:pt x="0" y="4618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-903386" y="317956"/>
            <a:ext cx="4455000" cy="4114800"/>
          </a:xfrm>
          <a:custGeom>
            <a:avLst/>
            <a:gdLst/>
            <a:ahLst/>
            <a:cxnLst/>
            <a:rect l="l" t="t" r="r" b="b"/>
            <a:pathLst>
              <a:path w="4455000" h="4114800">
                <a:moveTo>
                  <a:pt x="0" y="0"/>
                </a:moveTo>
                <a:lnTo>
                  <a:pt x="4455000" y="0"/>
                </a:lnTo>
                <a:lnTo>
                  <a:pt x="445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363984">
            <a:off x="8819592" y="8229600"/>
            <a:ext cx="6503276" cy="4114800"/>
          </a:xfrm>
          <a:custGeom>
            <a:avLst/>
            <a:gdLst/>
            <a:ahLst/>
            <a:cxnLst/>
            <a:rect l="l" t="t" r="r" b="b"/>
            <a:pathLst>
              <a:path w="6503276" h="4114800">
                <a:moveTo>
                  <a:pt x="0" y="0"/>
                </a:moveTo>
                <a:lnTo>
                  <a:pt x="6503276" y="0"/>
                </a:lnTo>
                <a:lnTo>
                  <a:pt x="6503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 rot="-1064007">
            <a:off x="15744716" y="-2633747"/>
            <a:ext cx="2275495" cy="5903406"/>
          </a:xfrm>
          <a:custGeom>
            <a:avLst/>
            <a:gdLst/>
            <a:ahLst/>
            <a:cxnLst/>
            <a:rect l="l" t="t" r="r" b="b"/>
            <a:pathLst>
              <a:path w="2275495" h="5903406">
                <a:moveTo>
                  <a:pt x="0" y="0"/>
                </a:moveTo>
                <a:lnTo>
                  <a:pt x="2275495" y="0"/>
                </a:lnTo>
                <a:lnTo>
                  <a:pt x="2275495" y="5903406"/>
                </a:lnTo>
                <a:lnTo>
                  <a:pt x="0" y="5903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0936926" y="-280214"/>
            <a:ext cx="4360061" cy="2885567"/>
          </a:xfrm>
          <a:custGeom>
            <a:avLst/>
            <a:gdLst/>
            <a:ahLst/>
            <a:cxnLst/>
            <a:rect l="l" t="t" r="r" b="b"/>
            <a:pathLst>
              <a:path w="4360061" h="2885567">
                <a:moveTo>
                  <a:pt x="0" y="0"/>
                </a:moveTo>
                <a:lnTo>
                  <a:pt x="4360061" y="0"/>
                </a:lnTo>
                <a:lnTo>
                  <a:pt x="4360061" y="2885567"/>
                </a:lnTo>
                <a:lnTo>
                  <a:pt x="0" y="2885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839932">
            <a:off x="4917010" y="7058769"/>
            <a:ext cx="3523765" cy="4114800"/>
          </a:xfrm>
          <a:custGeom>
            <a:avLst/>
            <a:gdLst/>
            <a:ahLst/>
            <a:cxnLst/>
            <a:rect l="l" t="t" r="r" b="b"/>
            <a:pathLst>
              <a:path w="3523765" h="4114800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805872">
            <a:off x="4002595" y="-811095"/>
            <a:ext cx="1967623" cy="4114800"/>
          </a:xfrm>
          <a:custGeom>
            <a:avLst/>
            <a:gdLst/>
            <a:ahLst/>
            <a:cxnLst/>
            <a:rect l="l" t="t" r="r" b="b"/>
            <a:pathLst>
              <a:path w="1967623" h="4114800">
                <a:moveTo>
                  <a:pt x="0" y="0"/>
                </a:moveTo>
                <a:lnTo>
                  <a:pt x="1967622" y="0"/>
                </a:lnTo>
                <a:lnTo>
                  <a:pt x="19676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626312">
            <a:off x="7509551" y="-1430198"/>
            <a:ext cx="2753175" cy="4114800"/>
          </a:xfrm>
          <a:custGeom>
            <a:avLst/>
            <a:gdLst/>
            <a:ahLst/>
            <a:cxnLst/>
            <a:rect l="l" t="t" r="r" b="b"/>
            <a:pathLst>
              <a:path w="2753175" h="4114800">
                <a:moveTo>
                  <a:pt x="0" y="0"/>
                </a:moveTo>
                <a:lnTo>
                  <a:pt x="2753175" y="0"/>
                </a:lnTo>
                <a:lnTo>
                  <a:pt x="27531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2205393" y="4689902"/>
            <a:ext cx="13877214" cy="116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u="none" spc="37">
                <a:solidFill>
                  <a:srgbClr val="E1F16B"/>
                </a:solidFill>
                <a:latin typeface="Poppins Bold Bold"/>
              </a:rPr>
              <a:t>METHODOLOGY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1203" y="1209281"/>
            <a:ext cx="8492399" cy="3465453"/>
          </a:xfrm>
          <a:custGeom>
            <a:avLst/>
            <a:gdLst/>
            <a:ahLst/>
            <a:cxnLst/>
            <a:rect l="l" t="t" r="r" b="b"/>
            <a:pathLst>
              <a:path w="8492399" h="3465453">
                <a:moveTo>
                  <a:pt x="0" y="0"/>
                </a:moveTo>
                <a:lnTo>
                  <a:pt x="8492399" y="0"/>
                </a:lnTo>
                <a:lnTo>
                  <a:pt x="8492399" y="3465453"/>
                </a:lnTo>
                <a:lnTo>
                  <a:pt x="0" y="346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1223363" y="4048790"/>
            <a:ext cx="5119302" cy="5209510"/>
          </a:xfrm>
          <a:custGeom>
            <a:avLst/>
            <a:gdLst/>
            <a:ahLst/>
            <a:cxnLst/>
            <a:rect l="l" t="t" r="r" b="b"/>
            <a:pathLst>
              <a:path w="5119302" h="5209510">
                <a:moveTo>
                  <a:pt x="0" y="0"/>
                </a:moveTo>
                <a:lnTo>
                  <a:pt x="5119302" y="0"/>
                </a:lnTo>
                <a:lnTo>
                  <a:pt x="5119302" y="5209510"/>
                </a:lnTo>
                <a:lnTo>
                  <a:pt x="0" y="520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-664957" y="2491684"/>
            <a:ext cx="8996160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DATASET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855869"/>
            <a:ext cx="9707802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 Bold"/>
              </a:rPr>
              <a:t>TREP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, acronimo di the </a:t>
            </a:r>
            <a:r>
              <a:rPr lang="en-US" sz="2711" spc="10">
                <a:solidFill>
                  <a:srgbClr val="FFFFFF"/>
                </a:solidFill>
                <a:latin typeface="Now Bold"/>
              </a:rPr>
              <a:t>TRansposable Elements Platform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, è un database pubblico focalizzato sulla catalogazione e l'archiviazione di elementi trasponibili (trasposoni) nelle piante. È affiliato all'Università di Zurigo.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1323" y="3997129"/>
            <a:ext cx="5723849" cy="5261171"/>
          </a:xfrm>
          <a:custGeom>
            <a:avLst/>
            <a:gdLst/>
            <a:ahLst/>
            <a:cxnLst/>
            <a:rect l="l" t="t" r="r" b="b"/>
            <a:pathLst>
              <a:path w="5723849" h="5261171">
                <a:moveTo>
                  <a:pt x="0" y="0"/>
                </a:moveTo>
                <a:lnTo>
                  <a:pt x="5723848" y="0"/>
                </a:lnTo>
                <a:lnTo>
                  <a:pt x="5723848" y="5261171"/>
                </a:lnTo>
                <a:lnTo>
                  <a:pt x="0" y="526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294151" y="2491684"/>
            <a:ext cx="15601121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PREPARAZIONE DEI DATI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902" y="4362352"/>
            <a:ext cx="9707802" cy="247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314" lvl="1" indent="-292657" algn="just">
              <a:lnSpc>
                <a:spcPts val="3253"/>
              </a:lnSpc>
              <a:buFont typeface="Arial"/>
              <a:buChar char="•"/>
            </a:pPr>
            <a:r>
              <a:rPr lang="en-US" sz="2711" spc="10">
                <a:solidFill>
                  <a:srgbClr val="FFFFFF"/>
                </a:solidFill>
                <a:latin typeface="Now Bold"/>
              </a:rPr>
              <a:t>Pulizia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: Rimozione di errori o incongruenze come sequenze incomplete o errate, per garantire alta qualità dei dati.</a:t>
            </a:r>
          </a:p>
          <a:p>
            <a:pPr marL="585314" lvl="1" indent="-292657" algn="just">
              <a:lnSpc>
                <a:spcPts val="3253"/>
              </a:lnSpc>
              <a:buFont typeface="Arial"/>
              <a:buChar char="•"/>
            </a:pPr>
            <a:r>
              <a:rPr lang="en-US" sz="2711" spc="10">
                <a:solidFill>
                  <a:srgbClr val="FFFFFF"/>
                </a:solidFill>
                <a:latin typeface="Now Bold"/>
              </a:rPr>
              <a:t>Normalizzazione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: Uniformazione del formato delle sequenze di DNA per soddisfare i requisiti di DNABERT..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1323" y="3997129"/>
            <a:ext cx="5723849" cy="5261171"/>
          </a:xfrm>
          <a:custGeom>
            <a:avLst/>
            <a:gdLst/>
            <a:ahLst/>
            <a:cxnLst/>
            <a:rect l="l" t="t" r="r" b="b"/>
            <a:pathLst>
              <a:path w="5723849" h="5261171">
                <a:moveTo>
                  <a:pt x="0" y="0"/>
                </a:moveTo>
                <a:lnTo>
                  <a:pt x="5723848" y="0"/>
                </a:lnTo>
                <a:lnTo>
                  <a:pt x="5723848" y="5261171"/>
                </a:lnTo>
                <a:lnTo>
                  <a:pt x="0" y="526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1939523" y="6948181"/>
            <a:ext cx="3822891" cy="1944896"/>
          </a:xfrm>
          <a:custGeom>
            <a:avLst/>
            <a:gdLst/>
            <a:ahLst/>
            <a:cxnLst/>
            <a:rect l="l" t="t" r="r" b="b"/>
            <a:pathLst>
              <a:path w="3822891" h="1944896">
                <a:moveTo>
                  <a:pt x="0" y="0"/>
                </a:moveTo>
                <a:lnTo>
                  <a:pt x="3822891" y="0"/>
                </a:lnTo>
                <a:lnTo>
                  <a:pt x="3822891" y="1944896"/>
                </a:lnTo>
                <a:lnTo>
                  <a:pt x="0" y="1944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294151" y="2491684"/>
            <a:ext cx="15601121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PREPARAZIONE DEI DATI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902" y="6422927"/>
            <a:ext cx="9707802" cy="247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endParaRPr/>
          </a:p>
          <a:p>
            <a:pPr marL="585314" lvl="1" indent="-292657" algn="just">
              <a:lnSpc>
                <a:spcPts val="3253"/>
              </a:lnSpc>
              <a:buFont typeface="Arial"/>
              <a:buChar char="•"/>
            </a:pPr>
            <a:r>
              <a:rPr lang="en-US" sz="2711" spc="10">
                <a:solidFill>
                  <a:srgbClr val="FFFFFF"/>
                </a:solidFill>
                <a:latin typeface="Now Bold"/>
              </a:rPr>
              <a:t>Conversione in k-mer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: Trasformazione delle sequenze in k-mer di lunghezza 4 per compatibilità con DNABERT.</a:t>
            </a:r>
          </a:p>
          <a:p>
            <a:pPr marL="585314" lvl="1" indent="-292657" algn="just">
              <a:lnSpc>
                <a:spcPts val="3253"/>
              </a:lnSpc>
              <a:buFont typeface="Arial"/>
              <a:buChar char="•"/>
            </a:pPr>
            <a:r>
              <a:rPr lang="en-US" sz="2711" spc="10">
                <a:solidFill>
                  <a:srgbClr val="FFFFFF"/>
                </a:solidFill>
                <a:latin typeface="Now Bold"/>
              </a:rPr>
              <a:t>Divisione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: Dataset diviso in tre parti; due per pre-addestramento, una per fine-tuning.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028700"/>
            <a:ext cx="2962656" cy="82296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2192618" y="5428197"/>
            <a:ext cx="5066682" cy="4243346"/>
          </a:xfrm>
          <a:custGeom>
            <a:avLst/>
            <a:gdLst/>
            <a:ahLst/>
            <a:cxnLst/>
            <a:rect l="l" t="t" r="r" b="b"/>
            <a:pathLst>
              <a:path w="5066682" h="4243346">
                <a:moveTo>
                  <a:pt x="0" y="0"/>
                </a:moveTo>
                <a:lnTo>
                  <a:pt x="5066682" y="0"/>
                </a:lnTo>
                <a:lnTo>
                  <a:pt x="5066682" y="4243345"/>
                </a:lnTo>
                <a:lnTo>
                  <a:pt x="0" y="424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404503" y="4169301"/>
            <a:ext cx="16295124" cy="220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ADDESTRAMENTO DNABERT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25663" y="2601389"/>
            <a:ext cx="5833637" cy="5738840"/>
          </a:xfrm>
          <a:custGeom>
            <a:avLst/>
            <a:gdLst/>
            <a:ahLst/>
            <a:cxnLst/>
            <a:rect l="l" t="t" r="r" b="b"/>
            <a:pathLst>
              <a:path w="5833637" h="5738840">
                <a:moveTo>
                  <a:pt x="0" y="0"/>
                </a:moveTo>
                <a:lnTo>
                  <a:pt x="5833637" y="0"/>
                </a:lnTo>
                <a:lnTo>
                  <a:pt x="5833637" y="5738840"/>
                </a:lnTo>
                <a:lnTo>
                  <a:pt x="0" y="5738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837337" y="2523865"/>
            <a:ext cx="9146772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TRASPOSONS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3683" y="4941125"/>
            <a:ext cx="7128308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I trasposoni, fondamentali per la diversità genetica e l'evoluzione, costituiscono una sfida unica nell'analisi genomica..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marL="0" lvl="0" indent="0"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Una classificazione precisa è cruciale per comprendere appieno la loro funzione e distribuzione.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2148" y="3894103"/>
            <a:ext cx="4555221" cy="2037426"/>
          </a:xfrm>
          <a:custGeom>
            <a:avLst/>
            <a:gdLst/>
            <a:ahLst/>
            <a:cxnLst/>
            <a:rect l="l" t="t" r="r" b="b"/>
            <a:pathLst>
              <a:path w="4555221" h="2037426">
                <a:moveTo>
                  <a:pt x="0" y="0"/>
                </a:moveTo>
                <a:lnTo>
                  <a:pt x="4555221" y="0"/>
                </a:lnTo>
                <a:lnTo>
                  <a:pt x="4555221" y="2037426"/>
                </a:lnTo>
                <a:lnTo>
                  <a:pt x="0" y="2037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495568" y="6170613"/>
            <a:ext cx="4555221" cy="2037426"/>
          </a:xfrm>
          <a:custGeom>
            <a:avLst/>
            <a:gdLst/>
            <a:ahLst/>
            <a:cxnLst/>
            <a:rect l="l" t="t" r="r" b="b"/>
            <a:pathLst>
              <a:path w="4555221" h="2037426">
                <a:moveTo>
                  <a:pt x="0" y="0"/>
                </a:moveTo>
                <a:lnTo>
                  <a:pt x="4555221" y="0"/>
                </a:lnTo>
                <a:lnTo>
                  <a:pt x="4555221" y="2037426"/>
                </a:lnTo>
                <a:lnTo>
                  <a:pt x="0" y="2037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400000">
            <a:off x="13242025" y="6606205"/>
            <a:ext cx="2129409" cy="4114800"/>
          </a:xfrm>
          <a:custGeom>
            <a:avLst/>
            <a:gdLst/>
            <a:ahLst/>
            <a:cxnLst/>
            <a:rect l="l" t="t" r="r" b="b"/>
            <a:pathLst>
              <a:path w="2129409" h="4114800">
                <a:moveTo>
                  <a:pt x="0" y="0"/>
                </a:moveTo>
                <a:lnTo>
                  <a:pt x="2129409" y="0"/>
                </a:lnTo>
                <a:lnTo>
                  <a:pt x="21294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294151" y="2491684"/>
            <a:ext cx="16588069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METODOLOGIA DI ANALISI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3189" y="4789054"/>
            <a:ext cx="6033138" cy="34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0"/>
              </a:lnSpc>
              <a:spcBef>
                <a:spcPct val="0"/>
              </a:spcBef>
            </a:pPr>
            <a:r>
              <a:rPr lang="en-US" sz="2899" spc="11">
                <a:solidFill>
                  <a:srgbClr val="000000"/>
                </a:solidFill>
                <a:latin typeface="Poppins Bold Bold"/>
              </a:rPr>
              <a:t>PRE-ADDRESTAMENTO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42449" y="4116387"/>
            <a:ext cx="9043510" cy="205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Con un modello pre-addrestato fornito da </a:t>
            </a:r>
            <a:r>
              <a:rPr lang="en-US" sz="2711" spc="10">
                <a:solidFill>
                  <a:srgbClr val="FFFFFF"/>
                </a:solidFill>
                <a:latin typeface="Now Bold"/>
              </a:rPr>
              <a:t>DNABERT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.</a:t>
            </a:r>
          </a:p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Apprendere rappresentazioni generali delle sequenze di DNA.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56327" y="6779751"/>
            <a:ext cx="970780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Specializzazione nella distinzione tra trasposoni e retrotrasposoni.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3189" y="7065564"/>
            <a:ext cx="6033138" cy="34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0"/>
              </a:lnSpc>
              <a:spcBef>
                <a:spcPct val="0"/>
              </a:spcBef>
            </a:pPr>
            <a:r>
              <a:rPr lang="en-US" sz="2899" spc="11">
                <a:solidFill>
                  <a:srgbClr val="000000"/>
                </a:solidFill>
                <a:latin typeface="Poppins Bold Bold"/>
              </a:rPr>
              <a:t>FINE-TUNING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2148" y="3894103"/>
            <a:ext cx="4555221" cy="2037426"/>
          </a:xfrm>
          <a:custGeom>
            <a:avLst/>
            <a:gdLst/>
            <a:ahLst/>
            <a:cxnLst/>
            <a:rect l="l" t="t" r="r" b="b"/>
            <a:pathLst>
              <a:path w="4555221" h="2037426">
                <a:moveTo>
                  <a:pt x="0" y="0"/>
                </a:moveTo>
                <a:lnTo>
                  <a:pt x="4555221" y="0"/>
                </a:lnTo>
                <a:lnTo>
                  <a:pt x="4555221" y="2037426"/>
                </a:lnTo>
                <a:lnTo>
                  <a:pt x="0" y="2037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623189" y="4627129"/>
            <a:ext cx="6033138" cy="66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0"/>
              </a:lnSpc>
            </a:pPr>
            <a:r>
              <a:rPr lang="en-US" sz="2899" spc="11">
                <a:solidFill>
                  <a:srgbClr val="000000"/>
                </a:solidFill>
                <a:latin typeface="Poppins Bold Bold"/>
              </a:rPr>
              <a:t>CLASSIFICAZIONE</a:t>
            </a:r>
          </a:p>
          <a:p>
            <a:pPr marL="0" lvl="0" indent="0" algn="ctr">
              <a:lnSpc>
                <a:spcPts val="2580"/>
              </a:lnSpc>
              <a:spcBef>
                <a:spcPct val="0"/>
              </a:spcBef>
            </a:pPr>
            <a:r>
              <a:rPr lang="en-US" sz="2899" spc="11">
                <a:solidFill>
                  <a:srgbClr val="000000"/>
                </a:solidFill>
                <a:latin typeface="Poppins Bold Bold"/>
              </a:rPr>
              <a:t>BINARIA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56327" y="4708028"/>
            <a:ext cx="970780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Differenziare tra trasposoni e retrotrasposoni.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4151" y="2491684"/>
            <a:ext cx="16588069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METODOLOGIA DI ANALISI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41345" y="3984298"/>
            <a:ext cx="5292347" cy="4114800"/>
          </a:xfrm>
          <a:custGeom>
            <a:avLst/>
            <a:gdLst/>
            <a:ahLst/>
            <a:cxnLst/>
            <a:rect l="l" t="t" r="r" b="b"/>
            <a:pathLst>
              <a:path w="5292347" h="4114800">
                <a:moveTo>
                  <a:pt x="0" y="0"/>
                </a:moveTo>
                <a:lnTo>
                  <a:pt x="5292347" y="0"/>
                </a:lnTo>
                <a:lnTo>
                  <a:pt x="5292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301436" y="2809959"/>
            <a:ext cx="4167077" cy="5403017"/>
          </a:xfrm>
          <a:custGeom>
            <a:avLst/>
            <a:gdLst/>
            <a:ahLst/>
            <a:cxnLst/>
            <a:rect l="l" t="t" r="r" b="b"/>
            <a:pathLst>
              <a:path w="4167077" h="5403017">
                <a:moveTo>
                  <a:pt x="0" y="0"/>
                </a:moveTo>
                <a:lnTo>
                  <a:pt x="4167077" y="0"/>
                </a:lnTo>
                <a:lnTo>
                  <a:pt x="4167077" y="5403017"/>
                </a:lnTo>
                <a:lnTo>
                  <a:pt x="0" y="5403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849965" y="2700300"/>
            <a:ext cx="16588069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VALUTAZIONE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1231" y="1485756"/>
            <a:ext cx="16588069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METRICHE DI VALUTAZIONE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821" y="2215518"/>
            <a:ext cx="15335475" cy="346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8"/>
              </a:lnSpc>
            </a:pPr>
            <a:endParaRPr dirty="0"/>
          </a:p>
          <a:p>
            <a:pPr marL="546641" lvl="1" indent="-273320">
              <a:lnSpc>
                <a:spcPts val="3038"/>
              </a:lnSpc>
              <a:buFont typeface="Arial"/>
              <a:buChar char="•"/>
            </a:pPr>
            <a:r>
              <a:rPr lang="en-US" sz="2531" spc="10" dirty="0">
                <a:solidFill>
                  <a:srgbClr val="FFFFFF"/>
                </a:solidFill>
                <a:latin typeface="Now Bold"/>
              </a:rPr>
              <a:t>ACCURATEZZA (ACCURACY)</a:t>
            </a:r>
            <a:r>
              <a:rPr lang="en-US" sz="2531" spc="10" dirty="0">
                <a:solidFill>
                  <a:srgbClr val="FFFFFF"/>
                </a:solidFill>
                <a:latin typeface="Now"/>
              </a:rPr>
              <a:t>: 92.09%. INDICA LA PERCENTUALE COMPLESSIVA DI PREDIZIONI CORRETTE.</a:t>
            </a:r>
          </a:p>
          <a:p>
            <a:pPr>
              <a:lnSpc>
                <a:spcPts val="3038"/>
              </a:lnSpc>
            </a:pPr>
            <a:endParaRPr lang="en-US" sz="2531" spc="10" dirty="0">
              <a:solidFill>
                <a:srgbClr val="FFFFFF"/>
              </a:solidFill>
              <a:latin typeface="Now"/>
            </a:endParaRPr>
          </a:p>
          <a:p>
            <a:pPr marL="546641" lvl="1" indent="-273320">
              <a:lnSpc>
                <a:spcPts val="3038"/>
              </a:lnSpc>
              <a:buFont typeface="Arial"/>
              <a:buChar char="•"/>
            </a:pPr>
            <a:r>
              <a:rPr lang="en-US" sz="2531" spc="10" dirty="0">
                <a:solidFill>
                  <a:srgbClr val="FFFFFF"/>
                </a:solidFill>
                <a:latin typeface="Now Bold"/>
              </a:rPr>
              <a:t>PRECISIONE (PRECISION)</a:t>
            </a:r>
            <a:r>
              <a:rPr lang="en-US" sz="2531" spc="10" dirty="0">
                <a:solidFill>
                  <a:srgbClr val="FFFFFF"/>
                </a:solidFill>
                <a:latin typeface="Now"/>
              </a:rPr>
              <a:t>: 93.98%. MOSTRA LA PROPORZIONE DI IDENTIFICAZIONI POSITIVE CORRETTE.</a:t>
            </a:r>
          </a:p>
          <a:p>
            <a:pPr>
              <a:lnSpc>
                <a:spcPts val="3038"/>
              </a:lnSpc>
            </a:pPr>
            <a:endParaRPr lang="en-US" sz="2531" spc="10" dirty="0">
              <a:solidFill>
                <a:srgbClr val="FFFFFF"/>
              </a:solidFill>
              <a:latin typeface="Now"/>
            </a:endParaRPr>
          </a:p>
          <a:p>
            <a:pPr marL="546641" lvl="1" indent="-273320">
              <a:lnSpc>
                <a:spcPts val="3038"/>
              </a:lnSpc>
              <a:buFont typeface="Arial"/>
              <a:buChar char="•"/>
            </a:pPr>
            <a:r>
              <a:rPr lang="en-US" sz="2531" spc="10" dirty="0">
                <a:solidFill>
                  <a:srgbClr val="FFFFFF"/>
                </a:solidFill>
                <a:latin typeface="Now Bold"/>
              </a:rPr>
              <a:t>SENSIBILITÀ (RECALL)</a:t>
            </a:r>
            <a:r>
              <a:rPr lang="en-US" sz="2531" spc="10" dirty="0">
                <a:solidFill>
                  <a:srgbClr val="FFFFFF"/>
                </a:solidFill>
                <a:latin typeface="Now"/>
              </a:rPr>
              <a:t>: 91.05%. MISURA LA CAPACITÀ DEL MODELLO DI IDENTIFICARE TUTTE LE SEQUENZE POSITIVE.</a:t>
            </a:r>
          </a:p>
        </p:txBody>
      </p:sp>
      <p:sp>
        <p:nvSpPr>
          <p:cNvPr id="4" name="Freeform 4"/>
          <p:cNvSpPr/>
          <p:nvPr/>
        </p:nvSpPr>
        <p:spPr>
          <a:xfrm>
            <a:off x="7158887" y="5685458"/>
            <a:ext cx="2847343" cy="3691855"/>
          </a:xfrm>
          <a:custGeom>
            <a:avLst/>
            <a:gdLst/>
            <a:ahLst/>
            <a:cxnLst/>
            <a:rect l="l" t="t" r="r" b="b"/>
            <a:pathLst>
              <a:path w="2847343" h="3691855">
                <a:moveTo>
                  <a:pt x="0" y="0"/>
                </a:moveTo>
                <a:lnTo>
                  <a:pt x="2847344" y="0"/>
                </a:lnTo>
                <a:lnTo>
                  <a:pt x="2847344" y="3691855"/>
                </a:lnTo>
                <a:lnTo>
                  <a:pt x="0" y="3691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1231" y="1485756"/>
            <a:ext cx="16588069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METRICHE DI VALUTAZIONE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821" y="5675933"/>
            <a:ext cx="15335475" cy="424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8"/>
              </a:lnSpc>
            </a:pPr>
            <a:endParaRPr/>
          </a:p>
          <a:p>
            <a:pPr marL="546641" lvl="1" indent="-273320">
              <a:lnSpc>
                <a:spcPts val="3038"/>
              </a:lnSpc>
              <a:buFont typeface="Arial"/>
              <a:buChar char="•"/>
            </a:pPr>
            <a:r>
              <a:rPr lang="en-US" sz="2531" spc="10">
                <a:solidFill>
                  <a:srgbClr val="FFFFFF"/>
                </a:solidFill>
                <a:latin typeface="Now Bold"/>
              </a:rPr>
              <a:t>F1 SCORE</a:t>
            </a:r>
            <a:r>
              <a:rPr lang="en-US" sz="2531" spc="10">
                <a:solidFill>
                  <a:srgbClr val="FFFFFF"/>
                </a:solidFill>
                <a:latin typeface="Now"/>
              </a:rPr>
              <a:t>: 92.47%. MEDIA ARMONICA TRA PRECISIONE E RECALL, INDICANDO EQUILIBRIO TRA LE DUE.</a:t>
            </a:r>
          </a:p>
          <a:p>
            <a:pPr>
              <a:lnSpc>
                <a:spcPts val="3038"/>
              </a:lnSpc>
            </a:pPr>
            <a:endParaRPr lang="en-US" sz="2531" spc="10">
              <a:solidFill>
                <a:srgbClr val="FFFFFF"/>
              </a:solidFill>
              <a:latin typeface="Now"/>
            </a:endParaRPr>
          </a:p>
          <a:p>
            <a:pPr marL="546641" lvl="1" indent="-273320">
              <a:lnSpc>
                <a:spcPts val="3038"/>
              </a:lnSpc>
              <a:buFont typeface="Arial"/>
              <a:buChar char="•"/>
            </a:pPr>
            <a:r>
              <a:rPr lang="en-US" sz="2531" spc="10">
                <a:solidFill>
                  <a:srgbClr val="FFFFFF"/>
                </a:solidFill>
                <a:latin typeface="Now Bold"/>
              </a:rPr>
              <a:t>SPECIFICITÀ (SPECIFICITY)</a:t>
            </a:r>
            <a:r>
              <a:rPr lang="en-US" sz="2531" spc="10">
                <a:solidFill>
                  <a:srgbClr val="FFFFFF"/>
                </a:solidFill>
                <a:latin typeface="Now"/>
              </a:rPr>
              <a:t>: 93.33%. PERCENTUALE DI VERI NEGATIVI CORRETTAMENTE IDENTIFICATI.</a:t>
            </a:r>
          </a:p>
          <a:p>
            <a:pPr>
              <a:lnSpc>
                <a:spcPts val="3038"/>
              </a:lnSpc>
            </a:pPr>
            <a:endParaRPr lang="en-US" sz="2531" spc="10">
              <a:solidFill>
                <a:srgbClr val="FFFFFF"/>
              </a:solidFill>
              <a:latin typeface="Now"/>
            </a:endParaRPr>
          </a:p>
          <a:p>
            <a:pPr marL="546641" lvl="1" indent="-273320">
              <a:lnSpc>
                <a:spcPts val="3038"/>
              </a:lnSpc>
              <a:buFont typeface="Arial"/>
              <a:buChar char="•"/>
            </a:pPr>
            <a:r>
              <a:rPr lang="en-US" sz="2531" spc="10">
                <a:solidFill>
                  <a:srgbClr val="FFFFFF"/>
                </a:solidFill>
                <a:latin typeface="Now Bold"/>
              </a:rPr>
              <a:t>VALORE PREDITTIVO NEGATIVO (NPV)</a:t>
            </a:r>
            <a:r>
              <a:rPr lang="en-US" sz="2531" spc="10">
                <a:solidFill>
                  <a:srgbClr val="FFFFFF"/>
                </a:solidFill>
                <a:latin typeface="Now"/>
              </a:rPr>
              <a:t>: 90.05%. PROBABILITÀ CHE LE CLASSIFICAZIONI NEGATIVE SIANO CORRETTE.</a:t>
            </a:r>
          </a:p>
          <a:p>
            <a:pPr marL="546641" lvl="1" indent="-273320">
              <a:lnSpc>
                <a:spcPts val="3038"/>
              </a:lnSpc>
              <a:buFont typeface="Arial"/>
              <a:buChar char="•"/>
            </a:pPr>
            <a:r>
              <a:rPr lang="en-US" sz="2531" spc="10">
                <a:solidFill>
                  <a:srgbClr val="FFFFFF"/>
                </a:solidFill>
                <a:latin typeface="Now Bold"/>
              </a:rPr>
              <a:t>TASSO DI FALSI POSITIVI (FPR)</a:t>
            </a:r>
            <a:r>
              <a:rPr lang="en-US" sz="2531" spc="10">
                <a:solidFill>
                  <a:srgbClr val="FFFFFF"/>
                </a:solidFill>
                <a:latin typeface="Now"/>
              </a:rPr>
              <a:t>: 6.67%. INDICA LA FREQUENZA CON CUI LE SEQUENZE NON TRASPONIBILI SONO CLASSIFICATE ERRONEAMENTE.</a:t>
            </a:r>
          </a:p>
        </p:txBody>
      </p:sp>
      <p:sp>
        <p:nvSpPr>
          <p:cNvPr id="4" name="Freeform 4"/>
          <p:cNvSpPr/>
          <p:nvPr/>
        </p:nvSpPr>
        <p:spPr>
          <a:xfrm>
            <a:off x="6761668" y="2748775"/>
            <a:ext cx="3641782" cy="2831485"/>
          </a:xfrm>
          <a:custGeom>
            <a:avLst/>
            <a:gdLst/>
            <a:ahLst/>
            <a:cxnLst/>
            <a:rect l="l" t="t" r="r" b="b"/>
            <a:pathLst>
              <a:path w="3641782" h="2831485">
                <a:moveTo>
                  <a:pt x="0" y="0"/>
                </a:moveTo>
                <a:lnTo>
                  <a:pt x="3641782" y="0"/>
                </a:lnTo>
                <a:lnTo>
                  <a:pt x="3641782" y="2831486"/>
                </a:lnTo>
                <a:lnTo>
                  <a:pt x="0" y="2831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57342" y="4300805"/>
            <a:ext cx="5773316" cy="4114800"/>
          </a:xfrm>
          <a:custGeom>
            <a:avLst/>
            <a:gdLst/>
            <a:ahLst/>
            <a:cxnLst/>
            <a:rect l="l" t="t" r="r" b="b"/>
            <a:pathLst>
              <a:path w="5773316" h="4114800">
                <a:moveTo>
                  <a:pt x="0" y="0"/>
                </a:moveTo>
                <a:lnTo>
                  <a:pt x="5773316" y="0"/>
                </a:lnTo>
                <a:lnTo>
                  <a:pt x="57733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934762" y="2630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2334470" y="1028700"/>
            <a:ext cx="4437529" cy="4114800"/>
          </a:xfrm>
          <a:custGeom>
            <a:avLst/>
            <a:gdLst/>
            <a:ahLst/>
            <a:cxnLst/>
            <a:rect l="l" t="t" r="r" b="b"/>
            <a:pathLst>
              <a:path w="4437529" h="4114800">
                <a:moveTo>
                  <a:pt x="0" y="0"/>
                </a:moveTo>
                <a:lnTo>
                  <a:pt x="4437530" y="0"/>
                </a:lnTo>
                <a:lnTo>
                  <a:pt x="44375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671231" y="2700300"/>
            <a:ext cx="16588069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7894FF"/>
                </a:solidFill>
                <a:latin typeface="Poppins Bold Bold"/>
              </a:rPr>
              <a:t>CONFRONTO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40913" y="5952046"/>
            <a:ext cx="4926983" cy="3528952"/>
          </a:xfrm>
          <a:custGeom>
            <a:avLst/>
            <a:gdLst/>
            <a:ahLst/>
            <a:cxnLst/>
            <a:rect l="l" t="t" r="r" b="b"/>
            <a:pathLst>
              <a:path w="4926983" h="3528952">
                <a:moveTo>
                  <a:pt x="0" y="0"/>
                </a:moveTo>
                <a:lnTo>
                  <a:pt x="4926983" y="0"/>
                </a:lnTo>
                <a:lnTo>
                  <a:pt x="4926983" y="3528951"/>
                </a:lnTo>
                <a:lnTo>
                  <a:pt x="0" y="3528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3104405" y="2960840"/>
            <a:ext cx="3833886" cy="3833886"/>
          </a:xfrm>
          <a:custGeom>
            <a:avLst/>
            <a:gdLst/>
            <a:ahLst/>
            <a:cxnLst/>
            <a:rect l="l" t="t" r="r" b="b"/>
            <a:pathLst>
              <a:path w="3833886" h="3833886">
                <a:moveTo>
                  <a:pt x="0" y="0"/>
                </a:moveTo>
                <a:lnTo>
                  <a:pt x="3833886" y="0"/>
                </a:lnTo>
                <a:lnTo>
                  <a:pt x="3833886" y="3833886"/>
                </a:lnTo>
                <a:lnTo>
                  <a:pt x="0" y="38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0" y="1485756"/>
            <a:ext cx="16588069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GENE FUSION CLASSIFIER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9734" y="3703637"/>
            <a:ext cx="11039635" cy="2959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 dirty="0">
                <a:solidFill>
                  <a:srgbClr val="FFFFFF"/>
                </a:solidFill>
                <a:latin typeface="Now"/>
              </a:rPr>
              <a:t>UNIVERSITÀ DEGLI STUDI DI SALERNO</a:t>
            </a:r>
          </a:p>
          <a:p>
            <a:pPr algn="just">
              <a:lnSpc>
                <a:spcPts val="3253"/>
              </a:lnSpc>
            </a:pPr>
            <a:endParaRPr lang="en-US" sz="2711" spc="10" dirty="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r>
              <a:rPr lang="en-US" sz="2711" spc="10" dirty="0" err="1">
                <a:solidFill>
                  <a:srgbClr val="FFFFFF"/>
                </a:solidFill>
                <a:latin typeface="Now Bold"/>
              </a:rPr>
              <a:t>Obiettivo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: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Identificazione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accurata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 di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fusioni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geniche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,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cruciali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 per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comprendere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 lo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sviluppo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 di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patologie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.</a:t>
            </a:r>
          </a:p>
          <a:p>
            <a:pPr algn="just">
              <a:lnSpc>
                <a:spcPts val="3253"/>
              </a:lnSpc>
            </a:pPr>
            <a:endParaRPr lang="en-US" sz="2711" spc="10" dirty="0">
              <a:solidFill>
                <a:srgbClr val="FFFFFF"/>
              </a:solidFill>
              <a:latin typeface="Now"/>
            </a:endParaRPr>
          </a:p>
          <a:p>
            <a:pPr marL="0" lvl="0" indent="0" algn="just">
              <a:lnSpc>
                <a:spcPts val="3253"/>
              </a:lnSpc>
            </a:pPr>
            <a:r>
              <a:rPr lang="en-US" sz="2711" spc="10" dirty="0">
                <a:solidFill>
                  <a:srgbClr val="FFFFFF"/>
                </a:solidFill>
                <a:latin typeface="Now Bold"/>
              </a:rPr>
              <a:t>Nostro </a:t>
            </a:r>
            <a:r>
              <a:rPr lang="en-US" sz="2711" spc="10" dirty="0" err="1">
                <a:solidFill>
                  <a:srgbClr val="FFFFFF"/>
                </a:solidFill>
                <a:latin typeface="Now Bold"/>
              </a:rPr>
              <a:t>contributo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: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Estensione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dell'applicazione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, testing per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classificare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trasposoni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 e </a:t>
            </a:r>
            <a:r>
              <a:rPr lang="en-US" sz="2711" spc="10" dirty="0" err="1">
                <a:solidFill>
                  <a:srgbClr val="FFFFFF"/>
                </a:solidFill>
                <a:latin typeface="Now"/>
              </a:rPr>
              <a:t>retrotrasposoni</a:t>
            </a:r>
            <a:r>
              <a:rPr lang="en-US" sz="2711" spc="10" dirty="0">
                <a:solidFill>
                  <a:srgbClr val="FFFFFF"/>
                </a:solidFill>
                <a:latin typeface="Now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40913" y="5952046"/>
            <a:ext cx="4926983" cy="3528952"/>
          </a:xfrm>
          <a:custGeom>
            <a:avLst/>
            <a:gdLst/>
            <a:ahLst/>
            <a:cxnLst/>
            <a:rect l="l" t="t" r="r" b="b"/>
            <a:pathLst>
              <a:path w="4926983" h="3528952">
                <a:moveTo>
                  <a:pt x="0" y="0"/>
                </a:moveTo>
                <a:lnTo>
                  <a:pt x="4926983" y="0"/>
                </a:lnTo>
                <a:lnTo>
                  <a:pt x="4926983" y="3528951"/>
                </a:lnTo>
                <a:lnTo>
                  <a:pt x="0" y="3528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3104405" y="2960840"/>
            <a:ext cx="3833886" cy="3833886"/>
          </a:xfrm>
          <a:custGeom>
            <a:avLst/>
            <a:gdLst/>
            <a:ahLst/>
            <a:cxnLst/>
            <a:rect l="l" t="t" r="r" b="b"/>
            <a:pathLst>
              <a:path w="3833886" h="3833886">
                <a:moveTo>
                  <a:pt x="0" y="0"/>
                </a:moveTo>
                <a:lnTo>
                  <a:pt x="3833886" y="0"/>
                </a:lnTo>
                <a:lnTo>
                  <a:pt x="3833886" y="3833886"/>
                </a:lnTo>
                <a:lnTo>
                  <a:pt x="0" y="38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0" y="1495281"/>
            <a:ext cx="16588069" cy="114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GENE FUSION CLASSIFIER</a:t>
            </a:r>
          </a:p>
        </p:txBody>
      </p:sp>
      <p:sp>
        <p:nvSpPr>
          <p:cNvPr id="5" name="Freeform 5"/>
          <p:cNvSpPr/>
          <p:nvPr/>
        </p:nvSpPr>
        <p:spPr>
          <a:xfrm>
            <a:off x="383388" y="3426583"/>
            <a:ext cx="7112589" cy="2902401"/>
          </a:xfrm>
          <a:custGeom>
            <a:avLst/>
            <a:gdLst/>
            <a:ahLst/>
            <a:cxnLst/>
            <a:rect l="l" t="t" r="r" b="b"/>
            <a:pathLst>
              <a:path w="7112589" h="2902401">
                <a:moveTo>
                  <a:pt x="0" y="0"/>
                </a:moveTo>
                <a:lnTo>
                  <a:pt x="7112588" y="0"/>
                </a:lnTo>
                <a:lnTo>
                  <a:pt x="7112588" y="2902400"/>
                </a:lnTo>
                <a:lnTo>
                  <a:pt x="0" y="2902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5498393" y="5143500"/>
            <a:ext cx="4366838" cy="4443787"/>
          </a:xfrm>
          <a:custGeom>
            <a:avLst/>
            <a:gdLst/>
            <a:ahLst/>
            <a:cxnLst/>
            <a:rect l="l" t="t" r="r" b="b"/>
            <a:pathLst>
              <a:path w="4366838" h="4443787">
                <a:moveTo>
                  <a:pt x="0" y="0"/>
                </a:moveTo>
                <a:lnTo>
                  <a:pt x="4366838" y="0"/>
                </a:lnTo>
                <a:lnTo>
                  <a:pt x="4366838" y="4443787"/>
                </a:lnTo>
                <a:lnTo>
                  <a:pt x="0" y="4443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-779889" y="2278980"/>
            <a:ext cx="19847779" cy="139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78"/>
              </a:lnSpc>
              <a:spcBef>
                <a:spcPct val="0"/>
              </a:spcBef>
            </a:pPr>
            <a:r>
              <a:rPr lang="en-US" sz="11436" spc="45">
                <a:solidFill>
                  <a:srgbClr val="F06543"/>
                </a:solidFill>
                <a:latin typeface="Poppins Bold Bold"/>
              </a:rPr>
              <a:t>CON TREP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94526" y="3672223"/>
            <a:ext cx="12298949" cy="5184028"/>
          </a:xfrm>
          <a:custGeom>
            <a:avLst/>
            <a:gdLst/>
            <a:ahLst/>
            <a:cxnLst/>
            <a:rect l="l" t="t" r="r" b="b"/>
            <a:pathLst>
              <a:path w="12298949" h="5184028">
                <a:moveTo>
                  <a:pt x="0" y="0"/>
                </a:moveTo>
                <a:lnTo>
                  <a:pt x="12298948" y="0"/>
                </a:lnTo>
                <a:lnTo>
                  <a:pt x="12298948" y="5184028"/>
                </a:lnTo>
                <a:lnTo>
                  <a:pt x="0" y="518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0" y="1495281"/>
            <a:ext cx="16588069" cy="114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E1F16B"/>
                </a:solidFill>
                <a:latin typeface="Poppins Bold Bold"/>
              </a:rPr>
              <a:t>GENE FUSION CLASSIFIER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779889" y="2278980"/>
            <a:ext cx="19847779" cy="139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78"/>
              </a:lnSpc>
              <a:spcBef>
                <a:spcPct val="0"/>
              </a:spcBef>
            </a:pPr>
            <a:r>
              <a:rPr lang="en-US" sz="11436" spc="45">
                <a:solidFill>
                  <a:srgbClr val="F06543"/>
                </a:solidFill>
                <a:latin typeface="Poppins Bold Bold"/>
              </a:rPr>
              <a:t>CON TREP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4616" y="6094611"/>
            <a:ext cx="5279820" cy="3571078"/>
          </a:xfrm>
          <a:custGeom>
            <a:avLst/>
            <a:gdLst/>
            <a:ahLst/>
            <a:cxnLst/>
            <a:rect l="l" t="t" r="r" b="b"/>
            <a:pathLst>
              <a:path w="5279820" h="3571078">
                <a:moveTo>
                  <a:pt x="0" y="0"/>
                </a:moveTo>
                <a:lnTo>
                  <a:pt x="5279820" y="0"/>
                </a:lnTo>
                <a:lnTo>
                  <a:pt x="5279820" y="3571078"/>
                </a:lnTo>
                <a:lnTo>
                  <a:pt x="0" y="357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714616" y="538571"/>
            <a:ext cx="5279820" cy="3571078"/>
          </a:xfrm>
          <a:custGeom>
            <a:avLst/>
            <a:gdLst/>
            <a:ahLst/>
            <a:cxnLst/>
            <a:rect l="l" t="t" r="r" b="b"/>
            <a:pathLst>
              <a:path w="5279820" h="3571078">
                <a:moveTo>
                  <a:pt x="0" y="0"/>
                </a:moveTo>
                <a:lnTo>
                  <a:pt x="5279820" y="0"/>
                </a:lnTo>
                <a:lnTo>
                  <a:pt x="5279820" y="3571078"/>
                </a:lnTo>
                <a:lnTo>
                  <a:pt x="0" y="357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6489016" y="6094611"/>
            <a:ext cx="5279820" cy="3571078"/>
          </a:xfrm>
          <a:custGeom>
            <a:avLst/>
            <a:gdLst/>
            <a:ahLst/>
            <a:cxnLst/>
            <a:rect l="l" t="t" r="r" b="b"/>
            <a:pathLst>
              <a:path w="5279820" h="3571078">
                <a:moveTo>
                  <a:pt x="0" y="0"/>
                </a:moveTo>
                <a:lnTo>
                  <a:pt x="5279820" y="0"/>
                </a:lnTo>
                <a:lnTo>
                  <a:pt x="5279820" y="3571078"/>
                </a:lnTo>
                <a:lnTo>
                  <a:pt x="0" y="357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6489016" y="538571"/>
            <a:ext cx="5279820" cy="3571078"/>
          </a:xfrm>
          <a:custGeom>
            <a:avLst/>
            <a:gdLst/>
            <a:ahLst/>
            <a:cxnLst/>
            <a:rect l="l" t="t" r="r" b="b"/>
            <a:pathLst>
              <a:path w="5279820" h="3571078">
                <a:moveTo>
                  <a:pt x="0" y="0"/>
                </a:moveTo>
                <a:lnTo>
                  <a:pt x="5279820" y="0"/>
                </a:lnTo>
                <a:lnTo>
                  <a:pt x="5279820" y="3571078"/>
                </a:lnTo>
                <a:lnTo>
                  <a:pt x="0" y="357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2293564" y="6094611"/>
            <a:ext cx="5279820" cy="3571078"/>
          </a:xfrm>
          <a:custGeom>
            <a:avLst/>
            <a:gdLst/>
            <a:ahLst/>
            <a:cxnLst/>
            <a:rect l="l" t="t" r="r" b="b"/>
            <a:pathLst>
              <a:path w="5279820" h="3571078">
                <a:moveTo>
                  <a:pt x="0" y="0"/>
                </a:moveTo>
                <a:lnTo>
                  <a:pt x="5279820" y="0"/>
                </a:lnTo>
                <a:lnTo>
                  <a:pt x="5279820" y="3571078"/>
                </a:lnTo>
                <a:lnTo>
                  <a:pt x="0" y="357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2293564" y="538571"/>
            <a:ext cx="5279820" cy="3571078"/>
          </a:xfrm>
          <a:custGeom>
            <a:avLst/>
            <a:gdLst/>
            <a:ahLst/>
            <a:cxnLst/>
            <a:rect l="l" t="t" r="r" b="b"/>
            <a:pathLst>
              <a:path w="5279820" h="3571078">
                <a:moveTo>
                  <a:pt x="0" y="0"/>
                </a:moveTo>
                <a:lnTo>
                  <a:pt x="5279820" y="0"/>
                </a:lnTo>
                <a:lnTo>
                  <a:pt x="5279820" y="3571078"/>
                </a:lnTo>
                <a:lnTo>
                  <a:pt x="0" y="3571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612338" y="4693176"/>
            <a:ext cx="17033177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u="none" spc="37">
                <a:solidFill>
                  <a:srgbClr val="7894FF"/>
                </a:solidFill>
                <a:latin typeface="Poppins Bold Bold"/>
              </a:rPr>
              <a:t>RISULTATI &amp; DISCUSSIONI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1468" y="3088067"/>
            <a:ext cx="6897832" cy="5557066"/>
          </a:xfrm>
          <a:custGeom>
            <a:avLst/>
            <a:gdLst/>
            <a:ahLst/>
            <a:cxnLst/>
            <a:rect l="l" t="t" r="r" b="b"/>
            <a:pathLst>
              <a:path w="6897832" h="5557066">
                <a:moveTo>
                  <a:pt x="0" y="0"/>
                </a:moveTo>
                <a:lnTo>
                  <a:pt x="6897832" y="0"/>
                </a:lnTo>
                <a:lnTo>
                  <a:pt x="6897832" y="5557066"/>
                </a:lnTo>
                <a:lnTo>
                  <a:pt x="0" y="5557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837337" y="2523865"/>
            <a:ext cx="9146772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TRASPOSONS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143500"/>
            <a:ext cx="7128308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La sua ricerca rivoluzionaria negli anni '40 e '50 ha portato alla scoperta di questi "geni saltatori" nel mais che giocano un ruolo cruciale nella variazione genetica e nell'evoluzione.</a:t>
            </a:r>
          </a:p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 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marL="0" lvl="0" indent="0"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604190" y="1413279"/>
            <a:ext cx="4412388" cy="156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spc="17">
                <a:solidFill>
                  <a:srgbClr val="FFFFFF"/>
                </a:solidFill>
                <a:latin typeface="Poppins Bold Bold"/>
              </a:rPr>
              <a:t>BARBARA MCCLINTOCK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53144" y="412767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2334470" y="1028700"/>
            <a:ext cx="4437529" cy="4114800"/>
          </a:xfrm>
          <a:custGeom>
            <a:avLst/>
            <a:gdLst/>
            <a:ahLst/>
            <a:cxnLst/>
            <a:rect l="l" t="t" r="r" b="b"/>
            <a:pathLst>
              <a:path w="4437529" h="4114800">
                <a:moveTo>
                  <a:pt x="0" y="0"/>
                </a:moveTo>
                <a:lnTo>
                  <a:pt x="4437530" y="0"/>
                </a:lnTo>
                <a:lnTo>
                  <a:pt x="44375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671231" y="2700300"/>
            <a:ext cx="16588069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7894FF"/>
                </a:solidFill>
                <a:latin typeface="Poppins Bold Bold"/>
              </a:rPr>
              <a:t>CONFRONTO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539442"/>
            <a:ext cx="8236969" cy="219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06543"/>
                </a:solidFill>
                <a:latin typeface="Poppins Bold Bold"/>
              </a:rPr>
              <a:t>GENE FUSION CLASSIFIER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23950" y="5410200"/>
            <a:ext cx="3340188" cy="219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DNABERT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94775" y="3406525"/>
            <a:ext cx="4498451" cy="4498451"/>
          </a:xfrm>
          <a:custGeom>
            <a:avLst/>
            <a:gdLst/>
            <a:ahLst/>
            <a:cxnLst/>
            <a:rect l="l" t="t" r="r" b="b"/>
            <a:pathLst>
              <a:path w="4498451" h="4498451">
                <a:moveTo>
                  <a:pt x="0" y="0"/>
                </a:moveTo>
                <a:lnTo>
                  <a:pt x="4498450" y="0"/>
                </a:lnTo>
                <a:lnTo>
                  <a:pt x="4498450" y="4498451"/>
                </a:lnTo>
                <a:lnTo>
                  <a:pt x="0" y="4498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32124" y="4480212"/>
            <a:ext cx="6230605" cy="2626211"/>
          </a:xfrm>
          <a:custGeom>
            <a:avLst/>
            <a:gdLst/>
            <a:ahLst/>
            <a:cxnLst/>
            <a:rect l="l" t="t" r="r" b="b"/>
            <a:pathLst>
              <a:path w="6230605" h="2626211">
                <a:moveTo>
                  <a:pt x="0" y="0"/>
                </a:moveTo>
                <a:lnTo>
                  <a:pt x="6230605" y="0"/>
                </a:lnTo>
                <a:lnTo>
                  <a:pt x="6230605" y="2626211"/>
                </a:lnTo>
                <a:lnTo>
                  <a:pt x="0" y="2626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1149886" y="4452963"/>
            <a:ext cx="6109414" cy="3099587"/>
          </a:xfrm>
          <a:custGeom>
            <a:avLst/>
            <a:gdLst/>
            <a:ahLst/>
            <a:cxnLst/>
            <a:rect l="l" t="t" r="r" b="b"/>
            <a:pathLst>
              <a:path w="6109414" h="3099587">
                <a:moveTo>
                  <a:pt x="0" y="0"/>
                </a:moveTo>
                <a:lnTo>
                  <a:pt x="6109414" y="0"/>
                </a:lnTo>
                <a:lnTo>
                  <a:pt x="6109414" y="3099588"/>
                </a:lnTo>
                <a:lnTo>
                  <a:pt x="0" y="3099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1" r="-60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2965266" y="2510373"/>
            <a:ext cx="2478654" cy="161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60"/>
              </a:lnSpc>
              <a:spcBef>
                <a:spcPct val="0"/>
              </a:spcBef>
            </a:pPr>
            <a:r>
              <a:rPr lang="en-US" sz="6922" spc="27">
                <a:solidFill>
                  <a:srgbClr val="FF89FF"/>
                </a:solidFill>
                <a:latin typeface="Poppins Bold Bold"/>
              </a:rPr>
              <a:t>DNABERT</a:t>
            </a:r>
          </a:p>
        </p:txBody>
      </p:sp>
      <p:sp>
        <p:nvSpPr>
          <p:cNvPr id="6" name="Freeform 6"/>
          <p:cNvSpPr/>
          <p:nvPr/>
        </p:nvSpPr>
        <p:spPr>
          <a:xfrm>
            <a:off x="13868770" y="1578727"/>
            <a:ext cx="1930848" cy="1216434"/>
          </a:xfrm>
          <a:custGeom>
            <a:avLst/>
            <a:gdLst/>
            <a:ahLst/>
            <a:cxnLst/>
            <a:rect l="l" t="t" r="r" b="b"/>
            <a:pathLst>
              <a:path w="1930848" h="1216434">
                <a:moveTo>
                  <a:pt x="0" y="0"/>
                </a:moveTo>
                <a:lnTo>
                  <a:pt x="1930848" y="0"/>
                </a:lnTo>
                <a:lnTo>
                  <a:pt x="1930848" y="1216434"/>
                </a:lnTo>
                <a:lnTo>
                  <a:pt x="0" y="1216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849965" y="578376"/>
            <a:ext cx="16588069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7894FF"/>
                </a:solidFill>
                <a:latin typeface="Poppins Bold Bold"/>
              </a:rPr>
              <a:t>CONFRONTO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3378" y="2611820"/>
            <a:ext cx="5741249" cy="151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6"/>
              </a:lnSpc>
              <a:spcBef>
                <a:spcPct val="0"/>
              </a:spcBef>
            </a:pPr>
            <a:r>
              <a:rPr lang="en-US" sz="6501" spc="26">
                <a:solidFill>
                  <a:srgbClr val="F06543"/>
                </a:solidFill>
                <a:latin typeface="Poppins Bold Bold"/>
              </a:rPr>
              <a:t>GENE FUSION CLASSIFIER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378" y="7904976"/>
            <a:ext cx="14987428" cy="165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314" lvl="1" indent="-292657" algn="just">
              <a:lnSpc>
                <a:spcPts val="3253"/>
              </a:lnSpc>
              <a:buFont typeface="Arial"/>
              <a:buChar char="•"/>
            </a:pPr>
            <a:r>
              <a:rPr lang="en-US" sz="2711" spc="10">
                <a:solidFill>
                  <a:srgbClr val="FFFFFF"/>
                </a:solidFill>
                <a:latin typeface="Now Bold"/>
              </a:rPr>
              <a:t>DNABERT 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supera Gene Fusion Classifier in accuratezza, precisione e specificità;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marL="585314" lvl="1" indent="-292657" algn="just">
              <a:lnSpc>
                <a:spcPts val="3253"/>
              </a:lnSpc>
              <a:buFont typeface="Arial"/>
              <a:buChar char="•"/>
            </a:pPr>
            <a:r>
              <a:rPr lang="en-US" sz="2711" spc="10">
                <a:solidFill>
                  <a:srgbClr val="FFFFFF"/>
                </a:solidFill>
                <a:latin typeface="Now Bold"/>
              </a:rPr>
              <a:t>Gene Fusion Classifier</a:t>
            </a:r>
            <a:r>
              <a:rPr lang="en-US" sz="2711" spc="10">
                <a:solidFill>
                  <a:srgbClr val="FFFFFF"/>
                </a:solidFill>
                <a:latin typeface="Now"/>
              </a:rPr>
              <a:t> mostra elevato recall ma inferiore in precisione e accuratezza rispetto a DNABERT.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5903" y="0"/>
            <a:ext cx="6412097" cy="10287000"/>
          </a:xfrm>
          <a:custGeom>
            <a:avLst/>
            <a:gdLst/>
            <a:ahLst/>
            <a:cxnLst/>
            <a:rect l="l" t="t" r="r" b="b"/>
            <a:pathLst>
              <a:path w="6412097" h="10287000">
                <a:moveTo>
                  <a:pt x="0" y="0"/>
                </a:moveTo>
                <a:lnTo>
                  <a:pt x="6412097" y="0"/>
                </a:lnTo>
                <a:lnTo>
                  <a:pt x="64120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562" t="-569" r="-3245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624265" y="7527102"/>
            <a:ext cx="6503276" cy="4114800"/>
          </a:xfrm>
          <a:custGeom>
            <a:avLst/>
            <a:gdLst/>
            <a:ahLst/>
            <a:cxnLst/>
            <a:rect l="l" t="t" r="r" b="b"/>
            <a:pathLst>
              <a:path w="6503276" h="4114800">
                <a:moveTo>
                  <a:pt x="0" y="0"/>
                </a:moveTo>
                <a:lnTo>
                  <a:pt x="6503276" y="0"/>
                </a:lnTo>
                <a:lnTo>
                  <a:pt x="6503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10315313">
            <a:off x="125453" y="-2287397"/>
            <a:ext cx="6503276" cy="4114800"/>
          </a:xfrm>
          <a:custGeom>
            <a:avLst/>
            <a:gdLst/>
            <a:ahLst/>
            <a:cxnLst/>
            <a:rect l="l" t="t" r="r" b="b"/>
            <a:pathLst>
              <a:path w="6503276" h="4114800">
                <a:moveTo>
                  <a:pt x="0" y="0"/>
                </a:moveTo>
                <a:lnTo>
                  <a:pt x="6503276" y="0"/>
                </a:lnTo>
                <a:lnTo>
                  <a:pt x="6503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028700" y="2072233"/>
            <a:ext cx="10145133" cy="322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</a:pPr>
            <a:r>
              <a:rPr lang="en-US" sz="6999" spc="27">
                <a:solidFill>
                  <a:srgbClr val="7894FF"/>
                </a:solidFill>
                <a:latin typeface="Poppins Bold"/>
              </a:rPr>
              <a:t>MIGLIORAMENTO</a:t>
            </a:r>
          </a:p>
          <a:p>
            <a:pPr algn="ctr">
              <a:lnSpc>
                <a:spcPts val="6229"/>
              </a:lnSpc>
            </a:pPr>
            <a:r>
              <a:rPr lang="en-US" sz="6999" spc="27">
                <a:solidFill>
                  <a:srgbClr val="7894FF"/>
                </a:solidFill>
                <a:latin typeface="Poppins Bold"/>
              </a:rPr>
              <a:t>DEI MODELLI</a:t>
            </a:r>
          </a:p>
          <a:p>
            <a:pPr algn="ctr">
              <a:lnSpc>
                <a:spcPts val="6229"/>
              </a:lnSpc>
            </a:pPr>
            <a:endParaRPr lang="en-US" sz="6999" spc="27">
              <a:solidFill>
                <a:srgbClr val="7894FF"/>
              </a:solidFill>
              <a:latin typeface="Poppins Bold"/>
            </a:endParaRPr>
          </a:p>
          <a:p>
            <a:pPr marL="0" lvl="0" indent="0" algn="ctr">
              <a:lnSpc>
                <a:spcPts val="6229"/>
              </a:lnSpc>
              <a:spcBef>
                <a:spcPct val="0"/>
              </a:spcBef>
            </a:pPr>
            <a:endParaRPr lang="en-US" sz="6999" spc="27">
              <a:solidFill>
                <a:srgbClr val="7894FF"/>
              </a:solidFill>
              <a:latin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45930" y="4801471"/>
            <a:ext cx="6824152" cy="502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23246" y="3581628"/>
            <a:ext cx="10269520" cy="631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708" lvl="1" indent="-302854" algn="just">
              <a:lnSpc>
                <a:spcPts val="3366"/>
              </a:lnSpc>
              <a:buFont typeface="Arial"/>
              <a:buChar char="•"/>
            </a:pPr>
            <a:r>
              <a:rPr lang="en-US" sz="2805" spc="11">
                <a:solidFill>
                  <a:srgbClr val="FFFFFF"/>
                </a:solidFill>
                <a:latin typeface="Now Bold"/>
              </a:rPr>
              <a:t>Diversificazione dei Dataset</a:t>
            </a:r>
            <a:r>
              <a:rPr lang="en-US" sz="2805" spc="11">
                <a:solidFill>
                  <a:srgbClr val="FFFFFF"/>
                </a:solidFill>
                <a:latin typeface="Now"/>
              </a:rPr>
              <a:t>: Utilizzo di dataset più ampi e vari per affrontare varianti genetiche rare o atipiche.</a:t>
            </a:r>
          </a:p>
          <a:p>
            <a:pPr algn="just">
              <a:lnSpc>
                <a:spcPts val="3366"/>
              </a:lnSpc>
            </a:pPr>
            <a:endParaRPr lang="en-US" sz="2805" spc="11">
              <a:solidFill>
                <a:srgbClr val="FFFFFF"/>
              </a:solidFill>
              <a:latin typeface="Now"/>
            </a:endParaRPr>
          </a:p>
          <a:p>
            <a:pPr marL="605708" lvl="1" indent="-302854" algn="just">
              <a:lnSpc>
                <a:spcPts val="3366"/>
              </a:lnSpc>
              <a:buFont typeface="Arial"/>
              <a:buChar char="•"/>
            </a:pPr>
            <a:r>
              <a:rPr lang="en-US" sz="2805" spc="11">
                <a:solidFill>
                  <a:srgbClr val="FFFFFF"/>
                </a:solidFill>
                <a:latin typeface="Now Bold"/>
              </a:rPr>
              <a:t>Affinamento Algoritmico</a:t>
            </a:r>
            <a:r>
              <a:rPr lang="en-US" sz="2805" spc="11">
                <a:solidFill>
                  <a:srgbClr val="FFFFFF"/>
                </a:solidFill>
                <a:latin typeface="Now"/>
              </a:rPr>
              <a:t>: Riduzione della sensibilità al rumore e miglior gestione di dati non bilanciati.</a:t>
            </a:r>
          </a:p>
          <a:p>
            <a:pPr algn="just">
              <a:lnSpc>
                <a:spcPts val="3366"/>
              </a:lnSpc>
            </a:pPr>
            <a:endParaRPr lang="en-US" sz="2805" spc="11">
              <a:solidFill>
                <a:srgbClr val="FFFFFF"/>
              </a:solidFill>
              <a:latin typeface="Now"/>
            </a:endParaRPr>
          </a:p>
          <a:p>
            <a:pPr marL="605708" lvl="1" indent="-302854" algn="just">
              <a:lnSpc>
                <a:spcPts val="3366"/>
              </a:lnSpc>
              <a:buFont typeface="Arial"/>
              <a:buChar char="•"/>
            </a:pPr>
            <a:r>
              <a:rPr lang="en-US" sz="2805" spc="11">
                <a:solidFill>
                  <a:srgbClr val="FFFFFF"/>
                </a:solidFill>
                <a:latin typeface="Now Bold"/>
              </a:rPr>
              <a:t>Ottimizzazione Architetturale</a:t>
            </a:r>
            <a:r>
              <a:rPr lang="en-US" sz="2805" spc="11">
                <a:solidFill>
                  <a:srgbClr val="FFFFFF"/>
                </a:solidFill>
                <a:latin typeface="Now"/>
              </a:rPr>
              <a:t>: Sperimentazione con diverse configurazioni di rete e parametri di addestramento.</a:t>
            </a:r>
          </a:p>
          <a:p>
            <a:pPr algn="just">
              <a:lnSpc>
                <a:spcPts val="3366"/>
              </a:lnSpc>
            </a:pPr>
            <a:endParaRPr lang="en-US" sz="2805" spc="11">
              <a:solidFill>
                <a:srgbClr val="FFFFFF"/>
              </a:solidFill>
              <a:latin typeface="Now"/>
            </a:endParaRPr>
          </a:p>
          <a:p>
            <a:pPr marL="605708" lvl="1" indent="-302854" algn="just">
              <a:lnSpc>
                <a:spcPts val="3366"/>
              </a:lnSpc>
              <a:buFont typeface="Arial"/>
              <a:buChar char="•"/>
            </a:pPr>
            <a:r>
              <a:rPr lang="en-US" sz="2805" spc="11">
                <a:solidFill>
                  <a:srgbClr val="FFFFFF"/>
                </a:solidFill>
                <a:latin typeface="Now Bold"/>
              </a:rPr>
              <a:t>Collaborazione Interdisciplinare</a:t>
            </a:r>
            <a:r>
              <a:rPr lang="en-US" sz="2805" spc="11">
                <a:solidFill>
                  <a:srgbClr val="FFFFFF"/>
                </a:solidFill>
                <a:latin typeface="Now"/>
              </a:rPr>
              <a:t>: Incorporazione di conoscenze biologiche a priori per sviluppi innovativi.</a:t>
            </a:r>
          </a:p>
          <a:p>
            <a:pPr marL="0" lvl="0" indent="0" algn="ctr">
              <a:lnSpc>
                <a:spcPts val="3366"/>
              </a:lnSpc>
            </a:pPr>
            <a:endParaRPr lang="en-US" sz="2805" spc="11">
              <a:solidFill>
                <a:srgbClr val="FFFFFF"/>
              </a:solidFill>
              <a:latin typeface="Now"/>
            </a:endParaRPr>
          </a:p>
          <a:p>
            <a:pPr marL="0" lvl="0" indent="0" algn="ctr">
              <a:lnSpc>
                <a:spcPts val="3366"/>
              </a:lnSpc>
            </a:pPr>
            <a:endParaRPr lang="en-US" sz="2805" spc="11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15313">
            <a:off x="125453" y="-2287397"/>
            <a:ext cx="6503276" cy="4114800"/>
          </a:xfrm>
          <a:custGeom>
            <a:avLst/>
            <a:gdLst/>
            <a:ahLst/>
            <a:cxnLst/>
            <a:rect l="l" t="t" r="r" b="b"/>
            <a:pathLst>
              <a:path w="6503276" h="4114800">
                <a:moveTo>
                  <a:pt x="0" y="0"/>
                </a:moveTo>
                <a:lnTo>
                  <a:pt x="6503276" y="0"/>
                </a:lnTo>
                <a:lnTo>
                  <a:pt x="6503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999687" y="-353031"/>
            <a:ext cx="9486174" cy="10640031"/>
          </a:xfrm>
          <a:custGeom>
            <a:avLst/>
            <a:gdLst/>
            <a:ahLst/>
            <a:cxnLst/>
            <a:rect l="l" t="t" r="r" b="b"/>
            <a:pathLst>
              <a:path w="9486174" h="10640031">
                <a:moveTo>
                  <a:pt x="0" y="0"/>
                </a:moveTo>
                <a:lnTo>
                  <a:pt x="9486174" y="0"/>
                </a:lnTo>
                <a:lnTo>
                  <a:pt x="9486174" y="10640031"/>
                </a:lnTo>
                <a:lnTo>
                  <a:pt x="0" y="10640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282" r="-1506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8624265" y="7527102"/>
            <a:ext cx="6503276" cy="4114800"/>
          </a:xfrm>
          <a:custGeom>
            <a:avLst/>
            <a:gdLst/>
            <a:ahLst/>
            <a:cxnLst/>
            <a:rect l="l" t="t" r="r" b="b"/>
            <a:pathLst>
              <a:path w="6503276" h="4114800">
                <a:moveTo>
                  <a:pt x="0" y="0"/>
                </a:moveTo>
                <a:lnTo>
                  <a:pt x="6503276" y="0"/>
                </a:lnTo>
                <a:lnTo>
                  <a:pt x="6503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028700" y="2316940"/>
            <a:ext cx="10145133" cy="322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</a:pPr>
            <a:r>
              <a:rPr lang="en-US" sz="6999" spc="27">
                <a:solidFill>
                  <a:srgbClr val="7894FF"/>
                </a:solidFill>
                <a:latin typeface="Poppins Bold"/>
              </a:rPr>
              <a:t>PROPOSTE PER</a:t>
            </a:r>
          </a:p>
          <a:p>
            <a:pPr algn="ctr">
              <a:lnSpc>
                <a:spcPts val="6229"/>
              </a:lnSpc>
            </a:pPr>
            <a:r>
              <a:rPr lang="en-US" sz="6999" spc="27">
                <a:solidFill>
                  <a:srgbClr val="7894FF"/>
                </a:solidFill>
                <a:latin typeface="Poppins Bold"/>
              </a:rPr>
              <a:t>RICERCHE FUTURE</a:t>
            </a:r>
          </a:p>
          <a:p>
            <a:pPr algn="ctr">
              <a:lnSpc>
                <a:spcPts val="6229"/>
              </a:lnSpc>
            </a:pPr>
            <a:endParaRPr lang="en-US" sz="6999" spc="27">
              <a:solidFill>
                <a:srgbClr val="7894FF"/>
              </a:solidFill>
              <a:latin typeface="Poppins Bold"/>
            </a:endParaRPr>
          </a:p>
          <a:p>
            <a:pPr marL="0" lvl="0" indent="0" algn="ctr">
              <a:lnSpc>
                <a:spcPts val="6229"/>
              </a:lnSpc>
              <a:spcBef>
                <a:spcPct val="0"/>
              </a:spcBef>
            </a:pPr>
            <a:endParaRPr lang="en-US" sz="6999" spc="27">
              <a:solidFill>
                <a:srgbClr val="7894FF"/>
              </a:solidFill>
              <a:latin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45930" y="4801471"/>
            <a:ext cx="6824152" cy="502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2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69551" y="4214226"/>
            <a:ext cx="10269520" cy="462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708" lvl="1" indent="-302854" algn="just">
              <a:lnSpc>
                <a:spcPts val="3366"/>
              </a:lnSpc>
              <a:buFont typeface="Arial"/>
              <a:buChar char="•"/>
            </a:pPr>
            <a:r>
              <a:rPr lang="en-US" sz="2805" spc="11">
                <a:solidFill>
                  <a:srgbClr val="FFFFFF"/>
                </a:solidFill>
                <a:latin typeface="Now Bold"/>
              </a:rPr>
              <a:t>Sviluppo di Sistemi Ibridi</a:t>
            </a:r>
            <a:r>
              <a:rPr lang="en-US" sz="2805" spc="11">
                <a:solidFill>
                  <a:srgbClr val="FFFFFF"/>
                </a:solidFill>
                <a:latin typeface="Now"/>
              </a:rPr>
              <a:t>: Combinare le forze di DNABERT e Gene Fusion Classifier per massimizzare accuratezza e specificità. </a:t>
            </a:r>
          </a:p>
          <a:p>
            <a:pPr algn="just">
              <a:lnSpc>
                <a:spcPts val="3366"/>
              </a:lnSpc>
            </a:pPr>
            <a:endParaRPr lang="en-US" sz="2805" spc="11">
              <a:solidFill>
                <a:srgbClr val="FFFFFF"/>
              </a:solidFill>
              <a:latin typeface="Now"/>
            </a:endParaRPr>
          </a:p>
          <a:p>
            <a:pPr marL="605708" lvl="1" indent="-302854" algn="just">
              <a:lnSpc>
                <a:spcPts val="3366"/>
              </a:lnSpc>
              <a:buFont typeface="Arial"/>
              <a:buChar char="•"/>
            </a:pPr>
            <a:r>
              <a:rPr lang="en-US" sz="2805" spc="11">
                <a:solidFill>
                  <a:srgbClr val="FFFFFF"/>
                </a:solidFill>
                <a:latin typeface="Now Bold"/>
              </a:rPr>
              <a:t>Adattamento a Nuovi Compiti</a:t>
            </a:r>
            <a:r>
              <a:rPr lang="en-US" sz="2805" spc="11">
                <a:solidFill>
                  <a:srgbClr val="FFFFFF"/>
                </a:solidFill>
                <a:latin typeface="Now"/>
              </a:rPr>
              <a:t>: Esplorare applicazioni come predizione di conseguenze funzionali di fusioni geniche o analisi di interazioni genomiche.</a:t>
            </a:r>
          </a:p>
          <a:p>
            <a:pPr algn="just">
              <a:lnSpc>
                <a:spcPts val="3366"/>
              </a:lnSpc>
            </a:pPr>
            <a:endParaRPr lang="en-US" sz="2805" spc="11">
              <a:solidFill>
                <a:srgbClr val="FFFFFF"/>
              </a:solidFill>
              <a:latin typeface="Now"/>
            </a:endParaRPr>
          </a:p>
          <a:p>
            <a:pPr marL="605708" lvl="1" indent="-302854" algn="just">
              <a:lnSpc>
                <a:spcPts val="3366"/>
              </a:lnSpc>
              <a:buFont typeface="Arial"/>
              <a:buChar char="•"/>
            </a:pPr>
            <a:r>
              <a:rPr lang="en-US" sz="2805" spc="11">
                <a:solidFill>
                  <a:srgbClr val="FFFFFF"/>
                </a:solidFill>
                <a:latin typeface="Now Bold"/>
              </a:rPr>
              <a:t> Applicazione in Contesti Clinici</a:t>
            </a:r>
            <a:r>
              <a:rPr lang="en-US" sz="2805" spc="11">
                <a:solidFill>
                  <a:srgbClr val="FFFFFF"/>
                </a:solidFill>
                <a:latin typeface="Now"/>
              </a:rPr>
              <a:t>: Valutare l'efficacia dei modelli in diagnosi precoce e monitoraggio di malattie geneticamente correlate.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77677">
            <a:off x="13836980" y="6172200"/>
            <a:ext cx="4637582" cy="4114800"/>
          </a:xfrm>
          <a:custGeom>
            <a:avLst/>
            <a:gdLst/>
            <a:ahLst/>
            <a:cxnLst/>
            <a:rect l="l" t="t" r="r" b="b"/>
            <a:pathLst>
              <a:path w="4637582" h="4114800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740446">
            <a:off x="-2275557" y="5184732"/>
            <a:ext cx="5624107" cy="3139275"/>
          </a:xfrm>
          <a:custGeom>
            <a:avLst/>
            <a:gdLst/>
            <a:ahLst/>
            <a:cxnLst/>
            <a:rect l="l" t="t" r="r" b="b"/>
            <a:pathLst>
              <a:path w="5624107" h="3139275">
                <a:moveTo>
                  <a:pt x="0" y="0"/>
                </a:moveTo>
                <a:lnTo>
                  <a:pt x="5624107" y="0"/>
                </a:lnTo>
                <a:lnTo>
                  <a:pt x="5624107" y="3139274"/>
                </a:lnTo>
                <a:lnTo>
                  <a:pt x="0" y="3139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-4663091">
            <a:off x="14425797" y="878241"/>
            <a:ext cx="4160184" cy="4114800"/>
          </a:xfrm>
          <a:custGeom>
            <a:avLst/>
            <a:gdLst/>
            <a:ahLst/>
            <a:cxnLst/>
            <a:rect l="l" t="t" r="r" b="b"/>
            <a:pathLst>
              <a:path w="4160184" h="4114800">
                <a:moveTo>
                  <a:pt x="0" y="0"/>
                </a:moveTo>
                <a:lnTo>
                  <a:pt x="4160183" y="0"/>
                </a:lnTo>
                <a:lnTo>
                  <a:pt x="41601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2320201">
            <a:off x="-203439" y="641162"/>
            <a:ext cx="3523765" cy="4114800"/>
          </a:xfrm>
          <a:custGeom>
            <a:avLst/>
            <a:gdLst/>
            <a:ahLst/>
            <a:cxnLst/>
            <a:rect l="l" t="t" r="r" b="b"/>
            <a:pathLst>
              <a:path w="3523765" h="4114800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8481965" y="4335158"/>
            <a:ext cx="3328535" cy="3507077"/>
          </a:xfrm>
          <a:custGeom>
            <a:avLst/>
            <a:gdLst/>
            <a:ahLst/>
            <a:cxnLst/>
            <a:rect l="l" t="t" r="r" b="b"/>
            <a:pathLst>
              <a:path w="3328535" h="3507077">
                <a:moveTo>
                  <a:pt x="0" y="0"/>
                </a:moveTo>
                <a:lnTo>
                  <a:pt x="3328535" y="0"/>
                </a:lnTo>
                <a:lnTo>
                  <a:pt x="3328535" y="3507077"/>
                </a:lnTo>
                <a:lnTo>
                  <a:pt x="0" y="35070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3499894" y="1970967"/>
            <a:ext cx="11288211" cy="219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2"/>
              </a:lnSpc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GRAZIE</a:t>
            </a:r>
          </a:p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PER L’ATTENZIONE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87777" y="5119791"/>
            <a:ext cx="8512446" cy="9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6"/>
              </a:lnSpc>
            </a:pPr>
            <a:r>
              <a:rPr lang="en-US" sz="3130" spc="12">
                <a:solidFill>
                  <a:srgbClr val="FFFFFF"/>
                </a:solidFill>
                <a:latin typeface="Now Bold"/>
              </a:rPr>
              <a:t>Eduardo Scarpa             0522501596</a:t>
            </a:r>
          </a:p>
          <a:p>
            <a:pPr marL="0" lvl="0" indent="0">
              <a:lnSpc>
                <a:spcPts val="3756"/>
              </a:lnSpc>
            </a:pPr>
            <a:r>
              <a:rPr lang="en-US" sz="3130" spc="12">
                <a:solidFill>
                  <a:srgbClr val="FFFFFF"/>
                </a:solidFill>
                <a:latin typeface="Now Bold"/>
              </a:rPr>
              <a:t>Alfredo Cannavaro        0522501597  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53215" y="6339080"/>
            <a:ext cx="4381569" cy="2919220"/>
          </a:xfrm>
          <a:custGeom>
            <a:avLst/>
            <a:gdLst/>
            <a:ahLst/>
            <a:cxnLst/>
            <a:rect l="l" t="t" r="r" b="b"/>
            <a:pathLst>
              <a:path w="4381569" h="2919220">
                <a:moveTo>
                  <a:pt x="0" y="0"/>
                </a:moveTo>
                <a:lnTo>
                  <a:pt x="4381570" y="0"/>
                </a:lnTo>
                <a:lnTo>
                  <a:pt x="4381570" y="2919220"/>
                </a:lnTo>
                <a:lnTo>
                  <a:pt x="0" y="2919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71032" y="1285875"/>
            <a:ext cx="16188268" cy="220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CLASSIFICAZIONE TRASPOSONI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69007">
            <a:off x="7627063" y="3731130"/>
            <a:ext cx="2343897" cy="2503495"/>
          </a:xfrm>
          <a:custGeom>
            <a:avLst/>
            <a:gdLst/>
            <a:ahLst/>
            <a:cxnLst/>
            <a:rect l="l" t="t" r="r" b="b"/>
            <a:pathLst>
              <a:path w="2343897" h="2503495">
                <a:moveTo>
                  <a:pt x="0" y="0"/>
                </a:moveTo>
                <a:lnTo>
                  <a:pt x="2343897" y="0"/>
                </a:lnTo>
                <a:lnTo>
                  <a:pt x="2343897" y="2503494"/>
                </a:lnTo>
                <a:lnTo>
                  <a:pt x="0" y="2503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953215" y="6339080"/>
            <a:ext cx="4381569" cy="2919220"/>
          </a:xfrm>
          <a:custGeom>
            <a:avLst/>
            <a:gdLst/>
            <a:ahLst/>
            <a:cxnLst/>
            <a:rect l="l" t="t" r="r" b="b"/>
            <a:pathLst>
              <a:path w="4381569" h="2919220">
                <a:moveTo>
                  <a:pt x="0" y="0"/>
                </a:moveTo>
                <a:lnTo>
                  <a:pt x="4381570" y="0"/>
                </a:lnTo>
                <a:lnTo>
                  <a:pt x="4381570" y="2919220"/>
                </a:lnTo>
                <a:lnTo>
                  <a:pt x="0" y="291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71032" y="1285875"/>
            <a:ext cx="16188268" cy="220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CLASSIFICAZIONE TRASPOSONI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69007">
            <a:off x="7627063" y="3731130"/>
            <a:ext cx="2343897" cy="2503495"/>
          </a:xfrm>
          <a:custGeom>
            <a:avLst/>
            <a:gdLst/>
            <a:ahLst/>
            <a:cxnLst/>
            <a:rect l="l" t="t" r="r" b="b"/>
            <a:pathLst>
              <a:path w="2343897" h="2503495">
                <a:moveTo>
                  <a:pt x="0" y="0"/>
                </a:moveTo>
                <a:lnTo>
                  <a:pt x="2343897" y="0"/>
                </a:lnTo>
                <a:lnTo>
                  <a:pt x="2343897" y="2503494"/>
                </a:lnTo>
                <a:lnTo>
                  <a:pt x="0" y="2503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953215" y="6339080"/>
            <a:ext cx="4381569" cy="2919220"/>
          </a:xfrm>
          <a:custGeom>
            <a:avLst/>
            <a:gdLst/>
            <a:ahLst/>
            <a:cxnLst/>
            <a:rect l="l" t="t" r="r" b="b"/>
            <a:pathLst>
              <a:path w="4381569" h="2919220">
                <a:moveTo>
                  <a:pt x="0" y="0"/>
                </a:moveTo>
                <a:lnTo>
                  <a:pt x="4381570" y="0"/>
                </a:lnTo>
                <a:lnTo>
                  <a:pt x="4381570" y="2919220"/>
                </a:lnTo>
                <a:lnTo>
                  <a:pt x="0" y="291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71032" y="1285875"/>
            <a:ext cx="16188268" cy="220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CLASSIFICAZIONE TRASPOSONI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0543" y="5048250"/>
            <a:ext cx="60878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6EBFF"/>
                </a:solidFill>
                <a:latin typeface="Open Sans Bold"/>
              </a:rPr>
              <a:t>DNA-TRASPOSONI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69007">
            <a:off x="7627063" y="3731130"/>
            <a:ext cx="2343897" cy="2503495"/>
          </a:xfrm>
          <a:custGeom>
            <a:avLst/>
            <a:gdLst/>
            <a:ahLst/>
            <a:cxnLst/>
            <a:rect l="l" t="t" r="r" b="b"/>
            <a:pathLst>
              <a:path w="2343897" h="2503495">
                <a:moveTo>
                  <a:pt x="0" y="0"/>
                </a:moveTo>
                <a:lnTo>
                  <a:pt x="2343897" y="0"/>
                </a:lnTo>
                <a:lnTo>
                  <a:pt x="2343897" y="2503494"/>
                </a:lnTo>
                <a:lnTo>
                  <a:pt x="0" y="2503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953215" y="6339080"/>
            <a:ext cx="4381569" cy="2919220"/>
          </a:xfrm>
          <a:custGeom>
            <a:avLst/>
            <a:gdLst/>
            <a:ahLst/>
            <a:cxnLst/>
            <a:rect l="l" t="t" r="r" b="b"/>
            <a:pathLst>
              <a:path w="4381569" h="2919220">
                <a:moveTo>
                  <a:pt x="0" y="0"/>
                </a:moveTo>
                <a:lnTo>
                  <a:pt x="4381570" y="0"/>
                </a:lnTo>
                <a:lnTo>
                  <a:pt x="4381570" y="2919220"/>
                </a:lnTo>
                <a:lnTo>
                  <a:pt x="0" y="291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71032" y="1285875"/>
            <a:ext cx="16188268" cy="220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CLASSIFICAZIONE TRASPOSONI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0543" y="5048250"/>
            <a:ext cx="60878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6EBFF"/>
                </a:solidFill>
                <a:latin typeface="Open Sans Bold"/>
              </a:rPr>
              <a:t>DNA-TRASPOSONI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87075" y="5048250"/>
            <a:ext cx="6515084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E6EBFF"/>
                </a:solidFill>
                <a:latin typeface="Open Sans Bold"/>
              </a:rPr>
              <a:t>RETROTRASPOSONI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52893" y="1984293"/>
            <a:ext cx="4572926" cy="7274007"/>
          </a:xfrm>
          <a:custGeom>
            <a:avLst/>
            <a:gdLst/>
            <a:ahLst/>
            <a:cxnLst/>
            <a:rect l="l" t="t" r="r" b="b"/>
            <a:pathLst>
              <a:path w="4572926" h="7274007">
                <a:moveTo>
                  <a:pt x="0" y="0"/>
                </a:moveTo>
                <a:lnTo>
                  <a:pt x="4572927" y="0"/>
                </a:lnTo>
                <a:lnTo>
                  <a:pt x="4572927" y="7274007"/>
                </a:lnTo>
                <a:lnTo>
                  <a:pt x="0" y="727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837337" y="2523865"/>
            <a:ext cx="9146772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TRANSFORMER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143500"/>
            <a:ext cx="9500779" cy="450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L'architettura dei Transformer è un modello di elaborazione del linguaggio naturale (NLP) introdotto in "Attention is All You Need" da Vaswani et al. nel 2017.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 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marL="0" lvl="0" indent="0"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52893" y="1984293"/>
            <a:ext cx="4572926" cy="7274007"/>
          </a:xfrm>
          <a:custGeom>
            <a:avLst/>
            <a:gdLst/>
            <a:ahLst/>
            <a:cxnLst/>
            <a:rect l="l" t="t" r="r" b="b"/>
            <a:pathLst>
              <a:path w="4572926" h="7274007">
                <a:moveTo>
                  <a:pt x="0" y="0"/>
                </a:moveTo>
                <a:lnTo>
                  <a:pt x="4572927" y="0"/>
                </a:lnTo>
                <a:lnTo>
                  <a:pt x="4572927" y="7274007"/>
                </a:lnTo>
                <a:lnTo>
                  <a:pt x="0" y="727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837337" y="2523865"/>
            <a:ext cx="9146772" cy="1157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2"/>
              </a:lnSpc>
              <a:spcBef>
                <a:spcPct val="0"/>
              </a:spcBef>
            </a:pPr>
            <a:r>
              <a:rPr lang="en-US" sz="9328" spc="37">
                <a:solidFill>
                  <a:srgbClr val="FF89FF"/>
                </a:solidFill>
                <a:latin typeface="Poppins Bold Bold"/>
              </a:rPr>
              <a:t>TRANSFORMER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7337" y="4609047"/>
            <a:ext cx="10582627" cy="614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Il cuore del Transformer è il meccanismo di attenzione multi-testa, che permette al modello di pesare l'importanza relativa di diverse parole in una frase, migliorando la comprensione del contesto e la generazione di testo. Questo approccio si differenzia dalle architetture precedenti, come le reti neurali ricorrenti (RNN) e le reti neurali convoluzionali (CNN), in quanto non elabora i dati sequenzialmente ma in parallelo, consentendo un apprendimento più veloce e scalabile.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r>
              <a:rPr lang="en-US" sz="2711" spc="10">
                <a:solidFill>
                  <a:srgbClr val="FFFFFF"/>
                </a:solidFill>
                <a:latin typeface="Now"/>
              </a:rPr>
              <a:t> </a:t>
            </a: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  <a:p>
            <a:pPr marL="0" lvl="0" indent="0" algn="just">
              <a:lnSpc>
                <a:spcPts val="3253"/>
              </a:lnSpc>
            </a:pPr>
            <a:endParaRPr lang="en-US" sz="2711" spc="1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879</Words>
  <Application>Microsoft Office PowerPoint</Application>
  <PresentationFormat>Personalizzato</PresentationFormat>
  <Paragraphs>135</Paragraphs>
  <Slides>34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3" baseType="lpstr">
      <vt:lpstr>Now Heavy</vt:lpstr>
      <vt:lpstr>Now</vt:lpstr>
      <vt:lpstr>Open Sans Bold</vt:lpstr>
      <vt:lpstr>Poppins Bold</vt:lpstr>
      <vt:lpstr>Now Bold</vt:lpstr>
      <vt:lpstr>Poppins Bold Bold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in four letters</dc:title>
  <cp:lastModifiedBy>Eduardo Scarpa</cp:lastModifiedBy>
  <cp:revision>5</cp:revision>
  <dcterms:created xsi:type="dcterms:W3CDTF">2006-08-16T00:00:00Z</dcterms:created>
  <dcterms:modified xsi:type="dcterms:W3CDTF">2024-04-08T16:09:37Z</dcterms:modified>
  <dc:identifier>DAF_4CuqAdg</dc:identifier>
</cp:coreProperties>
</file>